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10"/>
  </p:notesMasterIdLst>
  <p:sldIdLst>
    <p:sldId id="263" r:id="rId2"/>
    <p:sldId id="257" r:id="rId3"/>
    <p:sldId id="259" r:id="rId4"/>
    <p:sldId id="260" r:id="rId5"/>
    <p:sldId id="261" r:id="rId6"/>
    <p:sldId id="262" r:id="rId7"/>
    <p:sldId id="264" r:id="rId8"/>
    <p:sldId id="1296" r:id="rId9"/>
    <p:sldId id="277" r:id="rId10"/>
    <p:sldId id="278" r:id="rId11"/>
    <p:sldId id="280" r:id="rId12"/>
    <p:sldId id="281" r:id="rId13"/>
    <p:sldId id="1297" r:id="rId14"/>
    <p:sldId id="1298" r:id="rId15"/>
    <p:sldId id="1274" r:id="rId16"/>
    <p:sldId id="265" r:id="rId17"/>
    <p:sldId id="272" r:id="rId18"/>
    <p:sldId id="1284" r:id="rId19"/>
    <p:sldId id="273" r:id="rId20"/>
    <p:sldId id="274" r:id="rId21"/>
    <p:sldId id="275" r:id="rId22"/>
    <p:sldId id="276" r:id="rId23"/>
    <p:sldId id="282" r:id="rId24"/>
    <p:sldId id="283" r:id="rId25"/>
    <p:sldId id="297" r:id="rId26"/>
    <p:sldId id="1283" r:id="rId27"/>
    <p:sldId id="284" r:id="rId28"/>
    <p:sldId id="293" r:id="rId29"/>
    <p:sldId id="294" r:id="rId30"/>
    <p:sldId id="295" r:id="rId31"/>
    <p:sldId id="296" r:id="rId32"/>
    <p:sldId id="1275" r:id="rId33"/>
    <p:sldId id="1276" r:id="rId34"/>
    <p:sldId id="1277" r:id="rId35"/>
    <p:sldId id="1278" r:id="rId36"/>
    <p:sldId id="1279" r:id="rId37"/>
    <p:sldId id="1280" r:id="rId38"/>
    <p:sldId id="1299" r:id="rId39"/>
    <p:sldId id="1300" r:id="rId40"/>
    <p:sldId id="1301" r:id="rId41"/>
    <p:sldId id="1303" r:id="rId42"/>
    <p:sldId id="1304" r:id="rId43"/>
    <p:sldId id="1311" r:id="rId44"/>
    <p:sldId id="1312" r:id="rId45"/>
    <p:sldId id="1302" r:id="rId46"/>
    <p:sldId id="1313" r:id="rId47"/>
    <p:sldId id="1305" r:id="rId48"/>
    <p:sldId id="1307" r:id="rId49"/>
    <p:sldId id="1308" r:id="rId50"/>
    <p:sldId id="1309" r:id="rId51"/>
    <p:sldId id="1310" r:id="rId52"/>
    <p:sldId id="267" r:id="rId53"/>
    <p:sldId id="268" r:id="rId54"/>
    <p:sldId id="285" r:id="rId55"/>
    <p:sldId id="286" r:id="rId56"/>
    <p:sldId id="287" r:id="rId57"/>
    <p:sldId id="291" r:id="rId58"/>
    <p:sldId id="292" r:id="rId59"/>
    <p:sldId id="288" r:id="rId60"/>
    <p:sldId id="289" r:id="rId61"/>
    <p:sldId id="290" r:id="rId62"/>
    <p:sldId id="298" r:id="rId63"/>
    <p:sldId id="299" r:id="rId64"/>
    <p:sldId id="300" r:id="rId65"/>
    <p:sldId id="1262" r:id="rId66"/>
    <p:sldId id="1285" r:id="rId67"/>
    <p:sldId id="1286" r:id="rId68"/>
    <p:sldId id="1287" r:id="rId69"/>
    <p:sldId id="269" r:id="rId70"/>
    <p:sldId id="301" r:id="rId71"/>
    <p:sldId id="302" r:id="rId72"/>
    <p:sldId id="303" r:id="rId73"/>
    <p:sldId id="304" r:id="rId74"/>
    <p:sldId id="305" r:id="rId75"/>
    <p:sldId id="306" r:id="rId76"/>
    <p:sldId id="307" r:id="rId77"/>
    <p:sldId id="308" r:id="rId78"/>
    <p:sldId id="309" r:id="rId79"/>
    <p:sldId id="310" r:id="rId80"/>
    <p:sldId id="1251" r:id="rId81"/>
    <p:sldId id="1253" r:id="rId82"/>
    <p:sldId id="1254" r:id="rId83"/>
    <p:sldId id="1255" r:id="rId84"/>
    <p:sldId id="1256" r:id="rId85"/>
    <p:sldId id="1263" r:id="rId86"/>
    <p:sldId id="1288" r:id="rId87"/>
    <p:sldId id="1290" r:id="rId88"/>
    <p:sldId id="1291" r:id="rId89"/>
    <p:sldId id="1257" r:id="rId90"/>
    <p:sldId id="1260" r:id="rId91"/>
    <p:sldId id="1261" r:id="rId92"/>
    <p:sldId id="270" r:id="rId93"/>
    <p:sldId id="1259" r:id="rId94"/>
    <p:sldId id="1264" r:id="rId95"/>
    <p:sldId id="1265" r:id="rId96"/>
    <p:sldId id="1266" r:id="rId97"/>
    <p:sldId id="1267" r:id="rId98"/>
    <p:sldId id="1292" r:id="rId99"/>
    <p:sldId id="271" r:id="rId100"/>
    <p:sldId id="1269" r:id="rId101"/>
    <p:sldId id="1268" r:id="rId102"/>
    <p:sldId id="1270" r:id="rId103"/>
    <p:sldId id="1271" r:id="rId104"/>
    <p:sldId id="1272" r:id="rId105"/>
    <p:sldId id="1281" r:id="rId106"/>
    <p:sldId id="1293" r:id="rId107"/>
    <p:sldId id="1294" r:id="rId108"/>
    <p:sldId id="1273"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8438"/>
    <a:srgbClr val="CBD731"/>
    <a:srgbClr val="A0CE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107" d="100"/>
          <a:sy n="107" d="100"/>
        </p:scale>
        <p:origin x="5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926AD-0ADE-44C3-9E32-F2CCA6BF2665}" type="datetimeFigureOut">
              <a:rPr lang="en-US" smtClean="0"/>
              <a:t>9/7/2025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3A57C-3FC8-4B84-BD9D-FB76CF001D40}" type="slidenum">
              <a:rPr lang="en-US" smtClean="0"/>
              <a:t>‹#›</a:t>
            </a:fld>
            <a:endParaRPr lang="en-US"/>
          </a:p>
        </p:txBody>
      </p:sp>
    </p:spTree>
    <p:extLst>
      <p:ext uri="{BB962C8B-B14F-4D97-AF65-F5344CB8AC3E}">
        <p14:creationId xmlns:p14="http://schemas.microsoft.com/office/powerpoint/2010/main" val="2530798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3A57C-3FC8-4B84-BD9D-FB76CF001D40}" type="slidenum">
              <a:rPr lang="en-US" smtClean="0"/>
              <a:t>54</a:t>
            </a:fld>
            <a:endParaRPr lang="en-US"/>
          </a:p>
        </p:txBody>
      </p:sp>
    </p:spTree>
    <p:extLst>
      <p:ext uri="{BB962C8B-B14F-4D97-AF65-F5344CB8AC3E}">
        <p14:creationId xmlns:p14="http://schemas.microsoft.com/office/powerpoint/2010/main" val="395396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3A57C-3FC8-4B84-BD9D-FB76CF001D40}" type="slidenum">
              <a:rPr lang="en-US" smtClean="0"/>
              <a:t>56</a:t>
            </a:fld>
            <a:endParaRPr lang="en-US"/>
          </a:p>
        </p:txBody>
      </p:sp>
    </p:spTree>
    <p:extLst>
      <p:ext uri="{BB962C8B-B14F-4D97-AF65-F5344CB8AC3E}">
        <p14:creationId xmlns:p14="http://schemas.microsoft.com/office/powerpoint/2010/main" val="869563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1C5B8-DE6E-0802-6434-9E4BBC314C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9F2567-F239-06A9-630A-42AE4FC213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17B8F-BA63-178A-36AB-16279509F69E}"/>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5" name="Footer Placeholder 4">
            <a:extLst>
              <a:ext uri="{FF2B5EF4-FFF2-40B4-BE49-F238E27FC236}">
                <a16:creationId xmlns:a16="http://schemas.microsoft.com/office/drawing/2014/main" id="{C4B4E825-0A49-6F98-D045-C4A9BC0CE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02221-5940-005E-1838-9BA2F9DA9412}"/>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2900802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CD81-F4DD-769A-271F-5335DD3DC3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134AC9-9D8E-6420-D027-CF705A064F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BB625-64E5-8AE4-68BF-5022AFB2FF38}"/>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5" name="Footer Placeholder 4">
            <a:extLst>
              <a:ext uri="{FF2B5EF4-FFF2-40B4-BE49-F238E27FC236}">
                <a16:creationId xmlns:a16="http://schemas.microsoft.com/office/drawing/2014/main" id="{D107DA31-1D89-2CA4-0F76-7CCC02003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ECB83-9C20-99CD-4D25-E25FF1DA7717}"/>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4248717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42000B-EF95-CE6F-9B28-4F8C4F835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02B1D1-73B9-C2A7-6A03-D0B47683D3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55EEA0-C111-CAD1-F66E-DA737C79BD1C}"/>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5" name="Footer Placeholder 4">
            <a:extLst>
              <a:ext uri="{FF2B5EF4-FFF2-40B4-BE49-F238E27FC236}">
                <a16:creationId xmlns:a16="http://schemas.microsoft.com/office/drawing/2014/main" id="{D2F78B3D-7A48-C8F6-2863-1E4315A71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94930-3EB9-9366-79F8-C363CD7C4976}"/>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890344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lang="en-US" sz="3992"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609562" y="1604841"/>
            <a:ext cx="10971684" cy="3977484"/>
          </a:xfrm>
          <a:prstGeom prst="rect">
            <a:avLst/>
          </a:prstGeom>
        </p:spPr>
        <p:txBody>
          <a:bodyPr lIns="0" tIns="0" rIns="0" bIns="0"/>
          <a:lstStyle/>
          <a:p>
            <a:endParaRPr lang="en-US" sz="2903"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0768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24C5-E160-A974-53AB-9E50F69773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B21D7-17A1-3CCD-F0BF-7DB8329B65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AEFE6-BD73-E51C-A688-785BE119B907}"/>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5" name="Footer Placeholder 4">
            <a:extLst>
              <a:ext uri="{FF2B5EF4-FFF2-40B4-BE49-F238E27FC236}">
                <a16:creationId xmlns:a16="http://schemas.microsoft.com/office/drawing/2014/main" id="{81697E52-0C56-D27C-713B-DE7BF6347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54BC0-4E0E-D423-63D2-B14A69D53111}"/>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738821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F4BF-566F-E63D-9975-5915E73BB8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6F1B27-C523-5D43-7F34-40313B2423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AB5BED-2F01-FB09-E782-FD6C99B07333}"/>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5" name="Footer Placeholder 4">
            <a:extLst>
              <a:ext uri="{FF2B5EF4-FFF2-40B4-BE49-F238E27FC236}">
                <a16:creationId xmlns:a16="http://schemas.microsoft.com/office/drawing/2014/main" id="{03D44E0D-C9FC-DC4D-4ACF-4E514C55B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07D52-15B8-22DF-D8CB-77DBF10D0EA2}"/>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3471217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8352-8580-7C34-61D5-04EC546A84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CDE1EB-2C2B-86CB-A711-5E2F7687AA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053C0E-CEF8-42CC-FC5D-B36120AAFD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0D5E48-DA20-A879-6987-0DF36F20B8F4}"/>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6" name="Footer Placeholder 5">
            <a:extLst>
              <a:ext uri="{FF2B5EF4-FFF2-40B4-BE49-F238E27FC236}">
                <a16:creationId xmlns:a16="http://schemas.microsoft.com/office/drawing/2014/main" id="{B34A69AD-9B73-5712-254D-5932B2246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38814-7CB5-1206-A2CC-F0180FF25E5B}"/>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194728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5CE9-DD6B-7E92-94F7-DFA9942879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485B56-15B3-25C6-EBC0-6E28A75601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09230E-3A77-B2CE-A834-C6C125DA22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C217AB-9474-1CBF-8EA7-BA5C0BECD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46EE54-955A-5642-FC98-B5832CF8B7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01066B-9B7D-82A2-6F81-18A8DF8C1BD6}"/>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8" name="Footer Placeholder 7">
            <a:extLst>
              <a:ext uri="{FF2B5EF4-FFF2-40B4-BE49-F238E27FC236}">
                <a16:creationId xmlns:a16="http://schemas.microsoft.com/office/drawing/2014/main" id="{A6F660BB-F9B4-2FF0-E9A8-B5C201D50F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91CA-C334-705B-8C0B-5186AB56DA64}"/>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270770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9CBE5-0F46-163D-7AD4-CA1C86C32F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B68CB4-8BC1-A0E1-A326-122FF8DBF42B}"/>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4" name="Footer Placeholder 3">
            <a:extLst>
              <a:ext uri="{FF2B5EF4-FFF2-40B4-BE49-F238E27FC236}">
                <a16:creationId xmlns:a16="http://schemas.microsoft.com/office/drawing/2014/main" id="{3F96F781-04D8-2FCC-7022-383B0EAAAB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C234F1-E106-4AB3-D4E3-E3FE1C5BEDBC}"/>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988124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228B5-4172-027C-05CC-763CAB0A3D9C}"/>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3" name="Footer Placeholder 2">
            <a:extLst>
              <a:ext uri="{FF2B5EF4-FFF2-40B4-BE49-F238E27FC236}">
                <a16:creationId xmlns:a16="http://schemas.microsoft.com/office/drawing/2014/main" id="{CE9B3175-02D1-F46F-6A11-44DC14BA69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465349-8EAF-CE87-A571-6D3FE8790081}"/>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976981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FC56-4A55-3FC3-1DA1-3ADD99E398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08C05C-E724-04BF-2CF5-39846031AB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7A2E03-BE7E-C7C8-1E5D-F28CF0DB7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58E9D-AEF0-C134-C6DD-8FBA825E38ED}"/>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6" name="Footer Placeholder 5">
            <a:extLst>
              <a:ext uri="{FF2B5EF4-FFF2-40B4-BE49-F238E27FC236}">
                <a16:creationId xmlns:a16="http://schemas.microsoft.com/office/drawing/2014/main" id="{09B6EA8E-9DEB-B59F-1487-85A01D58F5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B1D214-80B0-59E0-D171-8834FB193534}"/>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82266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7A2-2411-346D-B297-8B9D435B9C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E86566-568B-1BCC-FA9E-4B1440CD58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8847A8-4A63-3B52-D6DD-7B335B2AF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ADCDF-1851-EA29-CCF0-49CDB8D35172}"/>
              </a:ext>
            </a:extLst>
          </p:cNvPr>
          <p:cNvSpPr>
            <a:spLocks noGrp="1"/>
          </p:cNvSpPr>
          <p:nvPr>
            <p:ph type="dt" sz="half" idx="10"/>
          </p:nvPr>
        </p:nvSpPr>
        <p:spPr/>
        <p:txBody>
          <a:bodyPr/>
          <a:lstStyle/>
          <a:p>
            <a:fld id="{B288AB48-A7E7-4E7E-B5F8-F62ED804B68B}" type="datetimeFigureOut">
              <a:rPr lang="en-US" smtClean="0"/>
              <a:t>9/7/2025</a:t>
            </a:fld>
            <a:endParaRPr lang="en-US"/>
          </a:p>
        </p:txBody>
      </p:sp>
      <p:sp>
        <p:nvSpPr>
          <p:cNvPr id="6" name="Footer Placeholder 5">
            <a:extLst>
              <a:ext uri="{FF2B5EF4-FFF2-40B4-BE49-F238E27FC236}">
                <a16:creationId xmlns:a16="http://schemas.microsoft.com/office/drawing/2014/main" id="{8A2340F6-2A7F-38A5-2F83-884C56851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64D16-F45E-7CEF-E819-D77A3A3D8AC3}"/>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17873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3FAFEC-1A66-7A5F-ECC6-7ECED92A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CBD9C2-3E9F-1B4D-5CD1-C243A51BB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14691-E4DA-ACF9-E599-2079C018F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8AB48-A7E7-4E7E-B5F8-F62ED804B68B}" type="datetimeFigureOut">
              <a:rPr lang="en-US" smtClean="0"/>
              <a:t>9/7/2025</a:t>
            </a:fld>
            <a:endParaRPr lang="en-US"/>
          </a:p>
        </p:txBody>
      </p:sp>
      <p:sp>
        <p:nvSpPr>
          <p:cNvPr id="5" name="Footer Placeholder 4">
            <a:extLst>
              <a:ext uri="{FF2B5EF4-FFF2-40B4-BE49-F238E27FC236}">
                <a16:creationId xmlns:a16="http://schemas.microsoft.com/office/drawing/2014/main" id="{C6A33DEE-01C9-21CE-F850-24CF253DBB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766794-7306-766C-6181-CBB90A8D3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F2F00-A40D-46FC-9DB5-321E649DA5B8}" type="slidenum">
              <a:rPr lang="en-US" smtClean="0"/>
              <a:t>‹#›</a:t>
            </a:fld>
            <a:endParaRPr lang="en-US"/>
          </a:p>
        </p:txBody>
      </p:sp>
    </p:spTree>
    <p:extLst>
      <p:ext uri="{BB962C8B-B14F-4D97-AF65-F5344CB8AC3E}">
        <p14:creationId xmlns:p14="http://schemas.microsoft.com/office/powerpoint/2010/main" val="5417146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javatpoint.com/agents-in-ai" TargetMode="External"/><Relationship Id="rId2" Type="http://schemas.openxmlformats.org/officeDocument/2006/relationships/hyperlink" Target="https://www.javatpoint.com/artificial-intelligence-tutoria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u4nAC8SRdRM&amp;ab_channel=GetYourAIDos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f_uwKZIAeM0&amp;ab_channel=OxfordSpark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Gv9_4yMHFhI&amp;ab_channel=StatQuestwithJoshStarme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mYxjl_dkdtM&amp;ab_channel=MMUQ-Ste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www.youtube.com/watch?v=vSO8dFTtlfE&amp;ab_channel=PK%27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P8ERBy91Y90&amp;t=395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P8ERBy91Y90&amp;ab_channel=AltexSoft"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youtube.com/watch?v=dSCFk168vmo&amp;ab_channel=M%C4%B1sraTurp"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youtube.com/watch?v=DUcXZ08IdMo&amp;ab_channel=365DataScienc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9gGnTQTYNaE&amp;ab_channel=IBMTechnology"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youtube.com/watch?v=9rRLo4nFc3A&amp;ab_channel=Odolu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Mu3POlNoLdc&amp;ab_channel=AssemblyAI" TargetMode="External"/><Relationship Id="rId2" Type="http://schemas.openxmlformats.org/officeDocument/2006/relationships/hyperlink" Target="https://www.altexsoft.com/blog/datascience/how-to-organize-data-labeling-for-machine-learning-approaches-and-tool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hyperlink" Target="https://www.youtube.com/watch?v=yteYU_QpUxs&amp;ab_channel=AssemblyAI" TargetMode="Externa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youtube.com/watch?v=W01tIRP_Rqs&amp;ab_channel=IBMTechnology" TargetMode="Externa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E2D66EA5-5555-E8EC-8960-8C7F0D5CF189}"/>
              </a:ext>
            </a:extLst>
          </p:cNvPr>
          <p:cNvSpPr txBox="1">
            <a:spLocks/>
          </p:cNvSpPr>
          <p:nvPr/>
        </p:nvSpPr>
        <p:spPr>
          <a:xfrm>
            <a:off x="1524000" y="1122363"/>
            <a:ext cx="9144000" cy="2387600"/>
          </a:xfrm>
          <a:prstGeom prst="rect">
            <a:avLst/>
          </a:prstGeom>
          <a:noFill/>
          <a:ln>
            <a:noFill/>
          </a:ln>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 dirty="0">
                <a:solidFill>
                  <a:srgbClr val="000000"/>
                </a:solidFill>
                <a:uFill>
                  <a:solidFill>
                    <a:srgbClr val="FFFFFF"/>
                  </a:solidFill>
                </a:uFill>
                <a:latin typeface="Arial"/>
              </a:rPr>
              <a:t>Introduction to Machine Learning.
 Basic Concepts and Learning.</a:t>
            </a:r>
          </a:p>
        </p:txBody>
      </p:sp>
      <p:sp>
        <p:nvSpPr>
          <p:cNvPr id="5" name="Subtitle 2">
            <a:extLst>
              <a:ext uri="{FF2B5EF4-FFF2-40B4-BE49-F238E27FC236}">
                <a16:creationId xmlns:a16="http://schemas.microsoft.com/office/drawing/2014/main" id="{54D1F991-0962-B6CA-A39F-8B994B362A90}"/>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Instructor: Sabina Umirzakova </a:t>
            </a:r>
          </a:p>
          <a:p>
            <a:r>
              <a:rPr lang="en-US" dirty="0">
                <a:solidFill>
                  <a:srgbClr val="5F6368"/>
                </a:solidFill>
                <a:latin typeface="Roboto" panose="02000000000000000000" pitchFamily="2" charset="0"/>
              </a:rPr>
              <a:t>sabinatuit@gachon.ac.kr</a:t>
            </a:r>
            <a:endParaRPr lang="en-US" dirty="0"/>
          </a:p>
        </p:txBody>
      </p:sp>
    </p:spTree>
    <p:extLst>
      <p:ext uri="{BB962C8B-B14F-4D97-AF65-F5344CB8AC3E}">
        <p14:creationId xmlns:p14="http://schemas.microsoft.com/office/powerpoint/2010/main" val="3083765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F30F-3EFB-A33B-3B49-59EC5729E99E}"/>
              </a:ext>
            </a:extLst>
          </p:cNvPr>
          <p:cNvSpPr>
            <a:spLocks noGrp="1"/>
          </p:cNvSpPr>
          <p:nvPr>
            <p:ph type="title"/>
          </p:nvPr>
        </p:nvSpPr>
        <p:spPr>
          <a:xfrm>
            <a:off x="838200" y="365125"/>
            <a:ext cx="10515600" cy="709073"/>
          </a:xfrm>
        </p:spPr>
        <p:txBody>
          <a:bodyPr/>
          <a:lstStyle/>
          <a:p>
            <a:pPr algn="ctr"/>
            <a:r>
              <a:rPr lang="en-US" dirty="0"/>
              <a:t>Brief history of AI</a:t>
            </a:r>
          </a:p>
        </p:txBody>
      </p:sp>
      <p:pic>
        <p:nvPicPr>
          <p:cNvPr id="9218" name="Picture 2">
            <a:extLst>
              <a:ext uri="{FF2B5EF4-FFF2-40B4-BE49-F238E27FC236}">
                <a16:creationId xmlns:a16="http://schemas.microsoft.com/office/drawing/2014/main" id="{25767969-4B3A-BB67-DE1E-F4C13E8DC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858" y="1305017"/>
            <a:ext cx="8380520" cy="5187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89B289-C39B-A905-B05C-C3F99B809851}"/>
              </a:ext>
            </a:extLst>
          </p:cNvPr>
          <p:cNvSpPr txBox="1"/>
          <p:nvPr/>
        </p:nvSpPr>
        <p:spPr>
          <a:xfrm>
            <a:off x="6713738" y="6596390"/>
            <a:ext cx="5626224" cy="261610"/>
          </a:xfrm>
          <a:prstGeom prst="rect">
            <a:avLst/>
          </a:prstGeom>
          <a:noFill/>
        </p:spPr>
        <p:txBody>
          <a:bodyPr wrap="square">
            <a:spAutoFit/>
          </a:bodyPr>
          <a:lstStyle/>
          <a:p>
            <a:r>
              <a:rPr lang="en-US" sz="1050" dirty="0"/>
              <a:t>https://datalchemy.ai/insights/posts/3-Artificial-Intelligence-Everything-You-Need-to-Know.html</a:t>
            </a:r>
          </a:p>
        </p:txBody>
      </p:sp>
    </p:spTree>
    <p:extLst>
      <p:ext uri="{BB962C8B-B14F-4D97-AF65-F5344CB8AC3E}">
        <p14:creationId xmlns:p14="http://schemas.microsoft.com/office/powerpoint/2010/main" val="6601161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CBB-1447-1D28-0981-E3073F8BA0DD}"/>
              </a:ext>
            </a:extLst>
          </p:cNvPr>
          <p:cNvSpPr>
            <a:spLocks noGrp="1"/>
          </p:cNvSpPr>
          <p:nvPr>
            <p:ph type="title"/>
          </p:nvPr>
        </p:nvSpPr>
        <p:spPr>
          <a:xfrm>
            <a:off x="838200" y="365126"/>
            <a:ext cx="10515600" cy="1073058"/>
          </a:xfrm>
        </p:spPr>
        <p:txBody>
          <a:bodyPr/>
          <a:lstStyle/>
          <a:p>
            <a:pPr algn="ctr"/>
            <a:r>
              <a:rPr lang="en-US" sz="4400" b="1" spc="-1" dirty="0">
                <a:solidFill>
                  <a:srgbClr val="000000"/>
                </a:solidFill>
                <a:uFill>
                  <a:solidFill>
                    <a:srgbClr val="FFFFFF"/>
                  </a:solidFill>
                </a:uFill>
              </a:rPr>
              <a:t>Reinforcement learning</a:t>
            </a:r>
            <a:endParaRPr lang="en-US" b="1" dirty="0"/>
          </a:p>
        </p:txBody>
      </p:sp>
      <p:sp>
        <p:nvSpPr>
          <p:cNvPr id="3" name="Content Placeholder 2">
            <a:extLst>
              <a:ext uri="{FF2B5EF4-FFF2-40B4-BE49-F238E27FC236}">
                <a16:creationId xmlns:a16="http://schemas.microsoft.com/office/drawing/2014/main" id="{438BD160-8CEB-D993-D604-B68DB689A52E}"/>
              </a:ext>
            </a:extLst>
          </p:cNvPr>
          <p:cNvSpPr>
            <a:spLocks noGrp="1"/>
          </p:cNvSpPr>
          <p:nvPr>
            <p:ph idx="1"/>
          </p:nvPr>
        </p:nvSpPr>
        <p:spPr>
          <a:xfrm>
            <a:off x="838200" y="1651247"/>
            <a:ext cx="10515600" cy="4525716"/>
          </a:xfrm>
        </p:spPr>
        <p:txBody>
          <a:bodyPr>
            <a:no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In </a:t>
            </a:r>
            <a:r>
              <a:rPr lang="en-US" sz="2200" b="1" i="0" dirty="0">
                <a:solidFill>
                  <a:srgbClr val="000000"/>
                </a:solidFill>
                <a:effectLst/>
                <a:latin typeface="Times New Roman" panose="02020603050405020304" pitchFamily="18" charset="0"/>
                <a:cs typeface="Times New Roman" panose="02020603050405020304" pitchFamily="18" charset="0"/>
              </a:rPr>
              <a:t>Reinforcement Learning</a:t>
            </a:r>
            <a:r>
              <a:rPr lang="en-US" sz="2200" b="0" i="0" dirty="0">
                <a:solidFill>
                  <a:srgbClr val="000000"/>
                </a:solidFill>
                <a:effectLst/>
                <a:latin typeface="Times New Roman" panose="02020603050405020304" pitchFamily="18" charset="0"/>
                <a:cs typeface="Times New Roman" panose="02020603050405020304" pitchFamily="18" charset="0"/>
              </a:rPr>
              <a:t>, the agent learns automatically using </a:t>
            </a:r>
            <a:r>
              <a:rPr lang="en-US" sz="2200" b="1" i="0" dirty="0">
                <a:solidFill>
                  <a:srgbClr val="000000"/>
                </a:solidFill>
                <a:effectLst/>
                <a:latin typeface="Times New Roman" panose="02020603050405020304" pitchFamily="18" charset="0"/>
                <a:cs typeface="Times New Roman" panose="02020603050405020304" pitchFamily="18" charset="0"/>
              </a:rPr>
              <a:t>feedbacks</a:t>
            </a:r>
            <a:r>
              <a:rPr lang="en-US" sz="2200" b="0" i="0" dirty="0">
                <a:solidFill>
                  <a:srgbClr val="000000"/>
                </a:solidFill>
                <a:effectLst/>
                <a:latin typeface="Times New Roman" panose="02020603050405020304" pitchFamily="18" charset="0"/>
                <a:cs typeface="Times New Roman" panose="02020603050405020304" pitchFamily="18" charset="0"/>
              </a:rPr>
              <a:t> without any </a:t>
            </a:r>
            <a:r>
              <a:rPr lang="en-US" sz="2200" b="1" i="0" dirty="0">
                <a:solidFill>
                  <a:srgbClr val="000000"/>
                </a:solidFill>
                <a:effectLst/>
                <a:latin typeface="Times New Roman" panose="02020603050405020304" pitchFamily="18" charset="0"/>
                <a:cs typeface="Times New Roman" panose="02020603050405020304" pitchFamily="18" charset="0"/>
              </a:rPr>
              <a:t>labeled data</a:t>
            </a:r>
            <a:r>
              <a:rPr lang="en-US" sz="2200" b="0" i="0" dirty="0">
                <a:solidFill>
                  <a:srgbClr val="000000"/>
                </a:solidFill>
                <a:effectLst/>
                <a:latin typeface="Times New Roman" panose="02020603050405020304" pitchFamily="18" charset="0"/>
                <a:cs typeface="Times New Roman" panose="02020603050405020304" pitchFamily="18" charset="0"/>
              </a:rPr>
              <a:t>, unlike </a:t>
            </a:r>
            <a:r>
              <a:rPr lang="en-US" sz="2200" i="1" dirty="0">
                <a:latin typeface="Times New Roman" panose="02020603050405020304" pitchFamily="18" charset="0"/>
                <a:cs typeface="Times New Roman" panose="02020603050405020304" pitchFamily="18" charset="0"/>
              </a:rPr>
              <a:t>supervised learning.</a:t>
            </a:r>
            <a:endParaRPr lang="en-US" sz="2200" b="0" i="1" dirty="0">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Since there is </a:t>
            </a:r>
            <a:r>
              <a:rPr lang="en-US" sz="2200" b="0" i="0" dirty="0">
                <a:solidFill>
                  <a:srgbClr val="000000"/>
                </a:solidFill>
                <a:effectLst/>
                <a:highlight>
                  <a:srgbClr val="FFFF00"/>
                </a:highlight>
                <a:latin typeface="Times New Roman" panose="02020603050405020304" pitchFamily="18" charset="0"/>
                <a:cs typeface="Times New Roman" panose="02020603050405020304" pitchFamily="18" charset="0"/>
              </a:rPr>
              <a:t>no</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labeled data</a:t>
            </a:r>
            <a:r>
              <a:rPr lang="en-US" sz="2200" b="0" i="0" dirty="0">
                <a:solidFill>
                  <a:srgbClr val="000000"/>
                </a:solidFill>
                <a:effectLst/>
                <a:latin typeface="Times New Roman" panose="02020603050405020304" pitchFamily="18" charset="0"/>
                <a:cs typeface="Times New Roman" panose="02020603050405020304" pitchFamily="18" charset="0"/>
              </a:rPr>
              <a:t>, so the agent is bound to learn by its </a:t>
            </a:r>
            <a:r>
              <a:rPr lang="en-US" sz="2200" b="1" i="0" dirty="0">
                <a:solidFill>
                  <a:srgbClr val="000000"/>
                </a:solidFill>
                <a:effectLst/>
                <a:latin typeface="Times New Roman" panose="02020603050405020304" pitchFamily="18" charset="0"/>
                <a:cs typeface="Times New Roman" panose="02020603050405020304" pitchFamily="18" charset="0"/>
              </a:rPr>
              <a:t>experience only</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RL solves a </a:t>
            </a:r>
            <a:r>
              <a:rPr lang="en-US" sz="2200" b="1" i="0" dirty="0">
                <a:solidFill>
                  <a:srgbClr val="000000"/>
                </a:solidFill>
                <a:effectLst/>
                <a:latin typeface="Times New Roman" panose="02020603050405020304" pitchFamily="18" charset="0"/>
                <a:cs typeface="Times New Roman" panose="02020603050405020304" pitchFamily="18" charset="0"/>
              </a:rPr>
              <a:t>specific type</a:t>
            </a:r>
            <a:r>
              <a:rPr lang="en-US" sz="2200" b="0" i="0" dirty="0">
                <a:solidFill>
                  <a:srgbClr val="000000"/>
                </a:solidFill>
                <a:effectLst/>
                <a:latin typeface="Times New Roman" panose="02020603050405020304" pitchFamily="18" charset="0"/>
                <a:cs typeface="Times New Roman" panose="02020603050405020304" pitchFamily="18" charset="0"/>
              </a:rPr>
              <a:t> of problem where decision making is </a:t>
            </a:r>
            <a:r>
              <a:rPr lang="en-US" sz="2200" b="1" i="0" dirty="0">
                <a:solidFill>
                  <a:srgbClr val="000000"/>
                </a:solidFill>
                <a:effectLst/>
                <a:latin typeface="Times New Roman" panose="02020603050405020304" pitchFamily="18" charset="0"/>
                <a:cs typeface="Times New Roman" panose="02020603050405020304" pitchFamily="18" charset="0"/>
              </a:rPr>
              <a:t>sequential</a:t>
            </a:r>
            <a:r>
              <a:rPr lang="en-US" sz="2200" b="0" i="0" dirty="0">
                <a:solidFill>
                  <a:srgbClr val="000000"/>
                </a:solidFill>
                <a:effectLst/>
                <a:latin typeface="Times New Roman" panose="02020603050405020304" pitchFamily="18" charset="0"/>
                <a:cs typeface="Times New Roman" panose="02020603050405020304" pitchFamily="18" charset="0"/>
              </a:rPr>
              <a:t>, and the goal is </a:t>
            </a:r>
            <a:r>
              <a:rPr lang="en-US" sz="2200" b="0" i="0" dirty="0">
                <a:solidFill>
                  <a:srgbClr val="000000"/>
                </a:solidFill>
                <a:effectLst/>
                <a:highlight>
                  <a:srgbClr val="FFFF00"/>
                </a:highlight>
                <a:latin typeface="Times New Roman" panose="02020603050405020304" pitchFamily="18" charset="0"/>
                <a:cs typeface="Times New Roman" panose="02020603050405020304" pitchFamily="18" charset="0"/>
              </a:rPr>
              <a:t>long-term</a:t>
            </a:r>
            <a:r>
              <a:rPr lang="en-US" sz="2200" b="0" i="0" dirty="0">
                <a:solidFill>
                  <a:srgbClr val="000000"/>
                </a:solidFill>
                <a:effectLst/>
                <a:latin typeface="Times New Roman" panose="02020603050405020304" pitchFamily="18" charset="0"/>
                <a:cs typeface="Times New Roman" panose="02020603050405020304" pitchFamily="18" charset="0"/>
              </a:rPr>
              <a:t>, such as </a:t>
            </a:r>
            <a:r>
              <a:rPr lang="en-US" sz="2200" b="1" i="0" dirty="0">
                <a:solidFill>
                  <a:srgbClr val="000000"/>
                </a:solidFill>
                <a:effectLst/>
                <a:latin typeface="Times New Roman" panose="02020603050405020304" pitchFamily="18" charset="0"/>
                <a:cs typeface="Times New Roman" panose="02020603050405020304" pitchFamily="18" charset="0"/>
              </a:rPr>
              <a:t>game-playing, robotics</a:t>
            </a:r>
            <a:r>
              <a:rPr lang="en-US" sz="2200" b="0" i="0" dirty="0">
                <a:solidFill>
                  <a:srgbClr val="000000"/>
                </a:solidFill>
                <a:effectLst/>
                <a:latin typeface="Times New Roman" panose="02020603050405020304" pitchFamily="18" charset="0"/>
                <a:cs typeface="Times New Roman" panose="02020603050405020304" pitchFamily="18" charset="0"/>
              </a:rPr>
              <a:t>, etc.</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a:t>
            </a:r>
            <a:r>
              <a:rPr lang="en-US" sz="2200" b="1" i="0" dirty="0">
                <a:solidFill>
                  <a:srgbClr val="000000"/>
                </a:solidFill>
                <a:effectLst/>
                <a:latin typeface="Times New Roman" panose="02020603050405020304" pitchFamily="18" charset="0"/>
                <a:cs typeface="Times New Roman" panose="02020603050405020304" pitchFamily="18" charset="0"/>
              </a:rPr>
              <a:t>agent</a:t>
            </a:r>
            <a:r>
              <a:rPr lang="en-US" sz="2200" b="0" i="0" dirty="0">
                <a:solidFill>
                  <a:srgbClr val="000000"/>
                </a:solidFill>
                <a:effectLst/>
                <a:latin typeface="Times New Roman" panose="02020603050405020304" pitchFamily="18" charset="0"/>
                <a:cs typeface="Times New Roman" panose="02020603050405020304" pitchFamily="18" charset="0"/>
              </a:rPr>
              <a:t> interacts with the </a:t>
            </a:r>
            <a:r>
              <a:rPr lang="en-US" sz="2200" b="1" i="0" dirty="0">
                <a:solidFill>
                  <a:srgbClr val="000000"/>
                </a:solidFill>
                <a:effectLst/>
                <a:latin typeface="Times New Roman" panose="02020603050405020304" pitchFamily="18" charset="0"/>
                <a:cs typeface="Times New Roman" panose="02020603050405020304" pitchFamily="18" charset="0"/>
              </a:rPr>
              <a:t>environment</a:t>
            </a:r>
            <a:r>
              <a:rPr lang="en-US" sz="2200" b="0" i="0" dirty="0">
                <a:solidFill>
                  <a:srgbClr val="000000"/>
                </a:solidFill>
                <a:effectLst/>
                <a:latin typeface="Times New Roman" panose="02020603050405020304" pitchFamily="18" charset="0"/>
                <a:cs typeface="Times New Roman" panose="02020603050405020304" pitchFamily="18" charset="0"/>
              </a:rPr>
              <a:t> and explores it by itself. The primary goal of an agent in reinforcement learning is to </a:t>
            </a:r>
            <a:r>
              <a:rPr lang="en-US" sz="2200" b="1" i="0" dirty="0">
                <a:solidFill>
                  <a:srgbClr val="000000"/>
                </a:solidFill>
                <a:effectLst/>
                <a:latin typeface="Times New Roman" panose="02020603050405020304" pitchFamily="18" charset="0"/>
                <a:cs typeface="Times New Roman" panose="02020603050405020304" pitchFamily="18" charset="0"/>
              </a:rPr>
              <a:t>improve the performance </a:t>
            </a:r>
            <a:r>
              <a:rPr lang="en-US" sz="2200" b="0" i="0" dirty="0">
                <a:solidFill>
                  <a:srgbClr val="000000"/>
                </a:solidFill>
                <a:effectLst/>
                <a:latin typeface="Times New Roman" panose="02020603050405020304" pitchFamily="18" charset="0"/>
                <a:cs typeface="Times New Roman" panose="02020603050405020304" pitchFamily="18" charset="0"/>
              </a:rPr>
              <a:t>by getting the </a:t>
            </a:r>
            <a:r>
              <a:rPr lang="en-US" sz="2200" b="1" i="1" u="sng" dirty="0">
                <a:solidFill>
                  <a:srgbClr val="000000"/>
                </a:solidFill>
                <a:effectLst/>
                <a:latin typeface="Times New Roman" panose="02020603050405020304" pitchFamily="18" charset="0"/>
                <a:cs typeface="Times New Roman" panose="02020603050405020304" pitchFamily="18" charset="0"/>
              </a:rPr>
              <a:t>maximum positive rewards</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83675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B4CC-4337-1CC8-DE01-985C3B3F172E}"/>
              </a:ext>
            </a:extLst>
          </p:cNvPr>
          <p:cNvSpPr>
            <a:spLocks noGrp="1"/>
          </p:cNvSpPr>
          <p:nvPr>
            <p:ph type="title"/>
          </p:nvPr>
        </p:nvSpPr>
        <p:spPr>
          <a:xfrm>
            <a:off x="838200" y="365126"/>
            <a:ext cx="10515600" cy="1126323"/>
          </a:xfrm>
        </p:spPr>
        <p:txBody>
          <a:bodyPr/>
          <a:lstStyle/>
          <a:p>
            <a:pPr algn="ctr"/>
            <a:r>
              <a:rPr lang="en-US" sz="4400" b="1" spc="-1" dirty="0">
                <a:solidFill>
                  <a:srgbClr val="000000"/>
                </a:solidFill>
                <a:uFill>
                  <a:solidFill>
                    <a:srgbClr val="FFFFFF"/>
                  </a:solidFill>
                </a:uFill>
              </a:rPr>
              <a:t>Reinforcement learning</a:t>
            </a:r>
            <a:endParaRPr lang="en-US" b="1" dirty="0"/>
          </a:p>
        </p:txBody>
      </p:sp>
      <p:sp>
        <p:nvSpPr>
          <p:cNvPr id="3" name="Content Placeholder 2">
            <a:extLst>
              <a:ext uri="{FF2B5EF4-FFF2-40B4-BE49-F238E27FC236}">
                <a16:creationId xmlns:a16="http://schemas.microsoft.com/office/drawing/2014/main" id="{30D8FD4E-ED2F-FF67-AF97-6A278257CBC8}"/>
              </a:ext>
            </a:extLst>
          </p:cNvPr>
          <p:cNvSpPr>
            <a:spLocks noGrp="1"/>
          </p:cNvSpPr>
          <p:nvPr>
            <p:ph idx="1"/>
          </p:nvPr>
        </p:nvSpPr>
        <p:spPr>
          <a:xfrm>
            <a:off x="838200" y="1491449"/>
            <a:ext cx="10515600" cy="4685514"/>
          </a:xfrm>
        </p:spPr>
        <p:txBody>
          <a:bodyPr>
            <a:normAutofit lnSpcReduction="10000"/>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a:t>
            </a:r>
            <a:r>
              <a:rPr lang="en-US" sz="2200" b="1" i="0" dirty="0">
                <a:solidFill>
                  <a:srgbClr val="000000"/>
                </a:solidFill>
                <a:effectLst/>
                <a:latin typeface="Times New Roman" panose="02020603050405020304" pitchFamily="18" charset="0"/>
                <a:cs typeface="Times New Roman" panose="02020603050405020304" pitchFamily="18" charset="0"/>
              </a:rPr>
              <a:t>agent learns </a:t>
            </a:r>
            <a:r>
              <a:rPr lang="en-US" sz="2200" b="0" i="0" dirty="0">
                <a:solidFill>
                  <a:srgbClr val="000000"/>
                </a:solidFill>
                <a:effectLst/>
                <a:latin typeface="Times New Roman" panose="02020603050405020304" pitchFamily="18" charset="0"/>
                <a:cs typeface="Times New Roman" panose="02020603050405020304" pitchFamily="18" charset="0"/>
              </a:rPr>
              <a:t>with the process of </a:t>
            </a:r>
            <a:r>
              <a:rPr lang="en-US" sz="2200" b="0" i="0" dirty="0">
                <a:solidFill>
                  <a:srgbClr val="000000"/>
                </a:solidFill>
                <a:effectLst/>
                <a:highlight>
                  <a:srgbClr val="FFFF00"/>
                </a:highlight>
                <a:latin typeface="Times New Roman" panose="02020603050405020304" pitchFamily="18" charset="0"/>
                <a:cs typeface="Times New Roman" panose="02020603050405020304" pitchFamily="18" charset="0"/>
              </a:rPr>
              <a:t>hit and trial,</a:t>
            </a:r>
            <a:r>
              <a:rPr lang="en-US" sz="2200" b="0" i="0" dirty="0">
                <a:solidFill>
                  <a:srgbClr val="000000"/>
                </a:solidFill>
                <a:effectLst/>
                <a:latin typeface="Times New Roman" panose="02020603050405020304" pitchFamily="18" charset="0"/>
                <a:cs typeface="Times New Roman" panose="02020603050405020304" pitchFamily="18" charset="0"/>
              </a:rPr>
              <a:t> and based on the experience, it learns to perform the task in a better way. </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Hence, we can say that </a:t>
            </a:r>
            <a:r>
              <a:rPr lang="en-US" sz="2200" b="1" i="1" dirty="0">
                <a:solidFill>
                  <a:srgbClr val="000000"/>
                </a:solidFill>
                <a:effectLst/>
                <a:latin typeface="Times New Roman" panose="02020603050405020304" pitchFamily="18" charset="0"/>
                <a:cs typeface="Times New Roman" panose="02020603050405020304" pitchFamily="18" charset="0"/>
              </a:rPr>
              <a:t>"Reinforcement learning is a type of machine learning method where an intelligent agent (computer program) interacts with the environment and learns to act within that."</a:t>
            </a:r>
            <a:r>
              <a:rPr lang="en-US" sz="2200" b="0" i="0" dirty="0">
                <a:solidFill>
                  <a:srgbClr val="000000"/>
                </a:solidFill>
                <a:effectLst/>
                <a:latin typeface="Times New Roman" panose="02020603050405020304" pitchFamily="18" charset="0"/>
                <a:cs typeface="Times New Roman" panose="02020603050405020304" pitchFamily="18" charset="0"/>
              </a:rPr>
              <a:t> How a Robotic dog learns the movement of his arms is an example of Reinforcement learning.</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It is a core part of </a:t>
            </a:r>
            <a:r>
              <a:rPr lang="en-US" sz="22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Artificial intelligence</a:t>
            </a:r>
            <a:r>
              <a:rPr lang="en-US" sz="2200" b="0" i="0" dirty="0">
                <a:solidFill>
                  <a:srgbClr val="000000"/>
                </a:solidFill>
                <a:effectLst/>
                <a:latin typeface="Times New Roman" panose="02020603050405020304" pitchFamily="18" charset="0"/>
                <a:cs typeface="Times New Roman" panose="02020603050405020304" pitchFamily="18" charset="0"/>
              </a:rPr>
              <a:t>, and all </a:t>
            </a:r>
            <a:r>
              <a:rPr lang="en-US" sz="2200" b="0"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AI agent</a:t>
            </a:r>
            <a:r>
              <a:rPr lang="en-US" sz="2200" b="0" i="0" dirty="0">
                <a:effectLst/>
                <a:latin typeface="Times New Roman" panose="02020603050405020304" pitchFamily="18" charset="0"/>
                <a:cs typeface="Times New Roman" panose="02020603050405020304" pitchFamily="18" charset="0"/>
              </a:rPr>
              <a:t> </a:t>
            </a:r>
            <a:r>
              <a:rPr lang="en-US" sz="2200" b="0" i="0" dirty="0">
                <a:solidFill>
                  <a:srgbClr val="000000"/>
                </a:solidFill>
                <a:effectLst/>
                <a:latin typeface="Times New Roman" panose="02020603050405020304" pitchFamily="18" charset="0"/>
                <a:cs typeface="Times New Roman" panose="02020603050405020304" pitchFamily="18" charset="0"/>
              </a:rPr>
              <a:t>works on the concept of reinforcement learning. Here we do not need to pre-program the agent, as it learns from its own experience without any human intervention.</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2163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6A91-4555-E49A-E76E-3F4FE6498E23}"/>
              </a:ext>
            </a:extLst>
          </p:cNvPr>
          <p:cNvSpPr>
            <a:spLocks noGrp="1"/>
          </p:cNvSpPr>
          <p:nvPr>
            <p:ph type="title"/>
          </p:nvPr>
        </p:nvSpPr>
        <p:spPr/>
        <p:txBody>
          <a:bodyPr/>
          <a:lstStyle/>
          <a:p>
            <a:pPr algn="ctr"/>
            <a:r>
              <a:rPr lang="en-US" sz="4400" b="1" spc="-1" dirty="0">
                <a:solidFill>
                  <a:srgbClr val="000000"/>
                </a:solidFill>
                <a:uFill>
                  <a:solidFill>
                    <a:srgbClr val="FFFFFF"/>
                  </a:solidFill>
                </a:uFill>
              </a:rPr>
              <a:t>Reinforcement learning. Working steps</a:t>
            </a:r>
            <a:endParaRPr lang="en-US" b="1" dirty="0"/>
          </a:p>
        </p:txBody>
      </p:sp>
      <p:pic>
        <p:nvPicPr>
          <p:cNvPr id="2050" name="Picture 2" descr="Reinforcement Learning Tutorial - Javatpoint">
            <a:extLst>
              <a:ext uri="{FF2B5EF4-FFF2-40B4-BE49-F238E27FC236}">
                <a16:creationId xmlns:a16="http://schemas.microsoft.com/office/drawing/2014/main" id="{9C7A0314-B3E5-20CA-DF1E-9A32B97E0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604" y="3653971"/>
            <a:ext cx="4621196" cy="3204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B55D30-9B31-2555-2BDA-AFEB2A2D84DA}"/>
              </a:ext>
            </a:extLst>
          </p:cNvPr>
          <p:cNvSpPr txBox="1"/>
          <p:nvPr/>
        </p:nvSpPr>
        <p:spPr>
          <a:xfrm>
            <a:off x="694677" y="1690688"/>
            <a:ext cx="10748640" cy="2570704"/>
          </a:xfrm>
          <a:prstGeom prst="rect">
            <a:avLst/>
          </a:prstGeom>
          <a:noFill/>
        </p:spPr>
        <p:txBody>
          <a:bodyPr wrap="square">
            <a:sp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a:t>
            </a:r>
            <a:r>
              <a:rPr lang="en-US" sz="2200" b="1" i="0" dirty="0">
                <a:solidFill>
                  <a:srgbClr val="000000"/>
                </a:solidFill>
                <a:effectLst/>
                <a:latin typeface="Times New Roman" panose="02020603050405020304" pitchFamily="18" charset="0"/>
                <a:cs typeface="Times New Roman" panose="02020603050405020304" pitchFamily="18" charset="0"/>
              </a:rPr>
              <a:t>agent</a:t>
            </a:r>
            <a:r>
              <a:rPr lang="en-US" sz="2200" b="0" i="0" dirty="0">
                <a:solidFill>
                  <a:srgbClr val="000000"/>
                </a:solidFill>
                <a:effectLst/>
                <a:latin typeface="Times New Roman" panose="02020603050405020304" pitchFamily="18" charset="0"/>
                <a:cs typeface="Times New Roman" panose="02020603050405020304" pitchFamily="18" charset="0"/>
              </a:rPr>
              <a:t> continues doing these three things (</a:t>
            </a:r>
            <a:r>
              <a:rPr lang="en-US" sz="2200" b="1" i="0" dirty="0">
                <a:solidFill>
                  <a:srgbClr val="000000"/>
                </a:solidFill>
                <a:effectLst/>
                <a:latin typeface="Times New Roman" panose="02020603050405020304" pitchFamily="18" charset="0"/>
                <a:cs typeface="Times New Roman" panose="02020603050405020304" pitchFamily="18" charset="0"/>
              </a:rPr>
              <a:t>take action, change state/remain in the same state, and get feedback</a:t>
            </a:r>
            <a:r>
              <a:rPr lang="en-US" sz="2200" b="0" i="0" dirty="0">
                <a:solidFill>
                  <a:srgbClr val="000000"/>
                </a:solidFill>
                <a:effectLst/>
                <a:latin typeface="Times New Roman" panose="02020603050405020304" pitchFamily="18" charset="0"/>
                <a:cs typeface="Times New Roman" panose="02020603050405020304" pitchFamily="18" charset="0"/>
              </a:rPr>
              <a:t>), and by doing these actions, he learns and explores the environment.</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agent learns that </a:t>
            </a:r>
            <a:r>
              <a:rPr lang="en-US" sz="2200" b="1" i="0" dirty="0">
                <a:solidFill>
                  <a:srgbClr val="000000"/>
                </a:solidFill>
                <a:effectLst/>
                <a:latin typeface="Times New Roman" panose="02020603050405020304" pitchFamily="18" charset="0"/>
                <a:cs typeface="Times New Roman" panose="02020603050405020304" pitchFamily="18" charset="0"/>
              </a:rPr>
              <a:t>what actions lead to positive feedback </a:t>
            </a:r>
            <a:r>
              <a:rPr lang="en-US" sz="2200" b="0" i="0" dirty="0">
                <a:solidFill>
                  <a:srgbClr val="000000"/>
                </a:solidFill>
                <a:effectLst/>
                <a:latin typeface="Times New Roman" panose="02020603050405020304" pitchFamily="18" charset="0"/>
                <a:cs typeface="Times New Roman" panose="02020603050405020304" pitchFamily="18" charset="0"/>
              </a:rPr>
              <a:t>or rewards and what actions lead to </a:t>
            </a:r>
            <a:r>
              <a:rPr lang="en-US" sz="2200" b="1" i="0" dirty="0">
                <a:solidFill>
                  <a:srgbClr val="000000"/>
                </a:solidFill>
                <a:effectLst/>
                <a:latin typeface="Times New Roman" panose="02020603050405020304" pitchFamily="18" charset="0"/>
                <a:cs typeface="Times New Roman" panose="02020603050405020304" pitchFamily="18" charset="0"/>
              </a:rPr>
              <a:t>negative feedback penalty</a:t>
            </a:r>
            <a:r>
              <a:rPr lang="en-US" sz="2200" b="0" i="0" dirty="0">
                <a:solidFill>
                  <a:srgbClr val="000000"/>
                </a:solidFill>
                <a:effectLst/>
                <a:latin typeface="Times New Roman" panose="02020603050405020304" pitchFamily="18" charset="0"/>
                <a:cs typeface="Times New Roman" panose="02020603050405020304" pitchFamily="18" charset="0"/>
              </a:rPr>
              <a:t>. As a positive reward, the agent gets a positive point, and as a penalty, it gets a negative point.</a:t>
            </a:r>
          </a:p>
        </p:txBody>
      </p:sp>
    </p:spTree>
    <p:extLst>
      <p:ext uri="{BB962C8B-B14F-4D97-AF65-F5344CB8AC3E}">
        <p14:creationId xmlns:p14="http://schemas.microsoft.com/office/powerpoint/2010/main" val="2537599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6675-1B41-1A79-0E92-123AC301C5C2}"/>
              </a:ext>
            </a:extLst>
          </p:cNvPr>
          <p:cNvSpPr>
            <a:spLocks noGrp="1"/>
          </p:cNvSpPr>
          <p:nvPr>
            <p:ph type="title"/>
          </p:nvPr>
        </p:nvSpPr>
        <p:spPr>
          <a:xfrm>
            <a:off x="838200" y="258593"/>
            <a:ext cx="10515600" cy="1099691"/>
          </a:xfrm>
        </p:spPr>
        <p:txBody>
          <a:bodyPr/>
          <a:lstStyle/>
          <a:p>
            <a:pPr algn="ctr"/>
            <a:r>
              <a:rPr lang="en-US" sz="4400" spc="-1" dirty="0">
                <a:solidFill>
                  <a:srgbClr val="000000"/>
                </a:solidFill>
                <a:uFill>
                  <a:solidFill>
                    <a:srgbClr val="FFFFFF"/>
                  </a:solidFill>
                </a:uFill>
              </a:rPr>
              <a:t>Reinforcement learning. Example</a:t>
            </a:r>
            <a:endParaRPr lang="en-US" dirty="0"/>
          </a:p>
        </p:txBody>
      </p:sp>
      <p:sp>
        <p:nvSpPr>
          <p:cNvPr id="3" name="Content Placeholder 2">
            <a:extLst>
              <a:ext uri="{FF2B5EF4-FFF2-40B4-BE49-F238E27FC236}">
                <a16:creationId xmlns:a16="http://schemas.microsoft.com/office/drawing/2014/main" id="{2BC71D68-437C-7911-3024-1DADB71EE7EA}"/>
              </a:ext>
            </a:extLst>
          </p:cNvPr>
          <p:cNvSpPr>
            <a:spLocks noGrp="1"/>
          </p:cNvSpPr>
          <p:nvPr>
            <p:ph idx="1"/>
          </p:nvPr>
        </p:nvSpPr>
        <p:spPr>
          <a:xfrm>
            <a:off x="838200" y="1358284"/>
            <a:ext cx="10515600" cy="4818679"/>
          </a:xfrm>
        </p:spPr>
        <p:txBody>
          <a:bodyPr/>
          <a:lstStyle/>
          <a:p>
            <a:pPr>
              <a:lnSpc>
                <a:spcPct val="150000"/>
              </a:lnSpc>
            </a:pPr>
            <a:r>
              <a:rPr lang="en-US" dirty="0"/>
              <a:t>Case # 1: </a:t>
            </a:r>
            <a:r>
              <a:rPr lang="en-US" sz="2000" b="0" i="0" dirty="0">
                <a:effectLst/>
                <a:latin typeface="Times New Roman" panose="02020603050405020304" pitchFamily="18" charset="0"/>
                <a:cs typeface="Times New Roman" panose="02020603050405020304" pitchFamily="18" charset="0"/>
              </a:rPr>
              <a:t>There is a baby in the family, and she has just started walking, and everyone is quite happy about it. So one day, the parents try to set a goal, let us baby reach the couch, and see if the baby is able to do so. </a:t>
            </a:r>
          </a:p>
          <a:p>
            <a:pPr>
              <a:lnSpc>
                <a:spcPct val="150000"/>
              </a:lnSpc>
            </a:pPr>
            <a:r>
              <a:rPr lang="en-US" sz="2000" b="1" i="0" dirty="0">
                <a:effectLst/>
                <a:latin typeface="Times New Roman" panose="02020603050405020304" pitchFamily="18" charset="0"/>
                <a:cs typeface="Times New Roman" panose="02020603050405020304" pitchFamily="18" charset="0"/>
              </a:rPr>
              <a:t>Result of Case 1: </a:t>
            </a:r>
            <a:r>
              <a:rPr lang="en-US" sz="2000" b="0" i="0" dirty="0">
                <a:effectLst/>
                <a:latin typeface="Times New Roman" panose="02020603050405020304" pitchFamily="18" charset="0"/>
                <a:cs typeface="Times New Roman" panose="02020603050405020304" pitchFamily="18" charset="0"/>
              </a:rPr>
              <a:t>The baby successfully reaches the settee, and thus everyone in the family is very happy to see this. The chosen path now comes with a positive reward.</a:t>
            </a:r>
          </a:p>
          <a:p>
            <a:pPr>
              <a:lnSpc>
                <a:spcPct val="150000"/>
              </a:lnSpc>
            </a:pPr>
            <a:r>
              <a:rPr lang="en-US" sz="2000" b="1" i="0" dirty="0">
                <a:effectLst/>
                <a:latin typeface="Times New Roman" panose="02020603050405020304" pitchFamily="18" charset="0"/>
                <a:cs typeface="Times New Roman" panose="02020603050405020304" pitchFamily="18" charset="0"/>
              </a:rPr>
              <a:t>Points:</a:t>
            </a:r>
            <a:r>
              <a:rPr lang="en-US" sz="2000" b="0" i="0" dirty="0">
                <a:effectLst/>
                <a:latin typeface="Times New Roman" panose="02020603050405020304" pitchFamily="18" charset="0"/>
                <a:cs typeface="Times New Roman" panose="02020603050405020304" pitchFamily="18" charset="0"/>
              </a:rPr>
              <a:t> Reward + (+n) → Positive reward.</a:t>
            </a:r>
            <a:endParaRPr lang="en-US" sz="2000"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BEE47450-D392-FB6E-1E3D-A673991CD9C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064162" y="4411878"/>
            <a:ext cx="1533822" cy="247243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807AC7B4-9EDF-7769-D156-3F144C4AE5A7}"/>
              </a:ext>
            </a:extLst>
          </p:cNvPr>
          <p:cNvSpPr/>
          <p:nvPr/>
        </p:nvSpPr>
        <p:spPr>
          <a:xfrm>
            <a:off x="4823946" y="5162364"/>
            <a:ext cx="3187084" cy="674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descr="How to Draw a Couch - Really Easy Drawing Tutorial | Drawing tutorial easy,  Easy drawings, Simple cartoon">
            <a:extLst>
              <a:ext uri="{FF2B5EF4-FFF2-40B4-BE49-F238E27FC236}">
                <a16:creationId xmlns:a16="http://schemas.microsoft.com/office/drawing/2014/main" id="{EA9FAF45-BCAA-013D-1FA7-DE6C33988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4606" y="4065334"/>
            <a:ext cx="2689194" cy="268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9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34F8-3EA9-4BF2-9D9E-34E192139892}"/>
              </a:ext>
            </a:extLst>
          </p:cNvPr>
          <p:cNvSpPr>
            <a:spLocks noGrp="1"/>
          </p:cNvSpPr>
          <p:nvPr>
            <p:ph type="title"/>
          </p:nvPr>
        </p:nvSpPr>
        <p:spPr>
          <a:xfrm>
            <a:off x="838200" y="302982"/>
            <a:ext cx="10515600" cy="939892"/>
          </a:xfrm>
        </p:spPr>
        <p:txBody>
          <a:bodyPr/>
          <a:lstStyle/>
          <a:p>
            <a:pPr algn="ctr"/>
            <a:r>
              <a:rPr lang="en-US" sz="4400" spc="-1" dirty="0">
                <a:solidFill>
                  <a:srgbClr val="000000"/>
                </a:solidFill>
                <a:uFill>
                  <a:solidFill>
                    <a:srgbClr val="FFFFFF"/>
                  </a:solidFill>
                </a:uFill>
              </a:rPr>
              <a:t>Reinforcement learning. Example</a:t>
            </a:r>
            <a:endParaRPr lang="en-US" dirty="0"/>
          </a:p>
        </p:txBody>
      </p:sp>
      <p:sp>
        <p:nvSpPr>
          <p:cNvPr id="3" name="Content Placeholder 2">
            <a:extLst>
              <a:ext uri="{FF2B5EF4-FFF2-40B4-BE49-F238E27FC236}">
                <a16:creationId xmlns:a16="http://schemas.microsoft.com/office/drawing/2014/main" id="{BC998DB6-8D9F-C90C-B9CE-99E67C8CE142}"/>
              </a:ext>
            </a:extLst>
          </p:cNvPr>
          <p:cNvSpPr>
            <a:spLocks noGrp="1"/>
          </p:cNvSpPr>
          <p:nvPr>
            <p:ph idx="1"/>
          </p:nvPr>
        </p:nvSpPr>
        <p:spPr>
          <a:xfrm>
            <a:off x="838200" y="1242874"/>
            <a:ext cx="10515600" cy="4934089"/>
          </a:xfrm>
        </p:spPr>
        <p:txBody>
          <a:bodyPr>
            <a:normAutofit/>
          </a:bodyPr>
          <a:lstStyle/>
          <a:p>
            <a:pPr algn="l">
              <a:lnSpc>
                <a:spcPct val="150000"/>
              </a:lnSpc>
            </a:pPr>
            <a:r>
              <a:rPr lang="en-US" sz="2000" dirty="0">
                <a:latin typeface="Times New Roman" panose="02020603050405020304" pitchFamily="18" charset="0"/>
                <a:cs typeface="Times New Roman" panose="02020603050405020304" pitchFamily="18" charset="0"/>
              </a:rPr>
              <a:t>Case # 2:</a:t>
            </a:r>
            <a:r>
              <a:rPr lang="en-US" sz="2000" b="0" i="0" dirty="0">
                <a:effectLst/>
                <a:latin typeface="Times New Roman" panose="02020603050405020304" pitchFamily="18" charset="0"/>
                <a:cs typeface="Times New Roman" panose="02020603050405020304" pitchFamily="18" charset="0"/>
              </a:rPr>
              <a:t> The baby was not able to reach the couch, and the baby has fallen. It hurts! What possibly could be the reason? There might be some obstacles in the path to the couch, and the baby had fallen to obstacles.</a:t>
            </a:r>
          </a:p>
          <a:p>
            <a:pPr algn="l">
              <a:lnSpc>
                <a:spcPct val="150000"/>
              </a:lnSpc>
            </a:pPr>
            <a:r>
              <a:rPr lang="en-US" sz="2000" b="1" i="0" dirty="0">
                <a:effectLst/>
                <a:latin typeface="Times New Roman" panose="02020603050405020304" pitchFamily="18" charset="0"/>
                <a:cs typeface="Times New Roman" panose="02020603050405020304" pitchFamily="18" charset="0"/>
              </a:rPr>
              <a:t>Result of Case 2:</a:t>
            </a:r>
            <a:r>
              <a:rPr lang="en-US" sz="2000" b="0" i="0" dirty="0">
                <a:effectLst/>
                <a:latin typeface="Times New Roman" panose="02020603050405020304" pitchFamily="18" charset="0"/>
                <a:cs typeface="Times New Roman" panose="02020603050405020304" pitchFamily="18" charset="0"/>
              </a:rPr>
              <a:t> The baby falls to some obstacles, and she cries! Oh, that was bad, she learned, not to fall into the trap of obstacle the next time. The chosen path now comes with a negative reward.</a:t>
            </a:r>
          </a:p>
          <a:p>
            <a:pPr algn="l">
              <a:lnSpc>
                <a:spcPct val="150000"/>
              </a:lnSpc>
            </a:pPr>
            <a:r>
              <a:rPr lang="en-US" sz="2000" b="1" i="0" dirty="0">
                <a:effectLst/>
                <a:latin typeface="Times New Roman" panose="02020603050405020304" pitchFamily="18" charset="0"/>
                <a:cs typeface="Times New Roman" panose="02020603050405020304" pitchFamily="18" charset="0"/>
              </a:rPr>
              <a:t>Points:</a:t>
            </a:r>
            <a:r>
              <a:rPr lang="en-US" sz="2000" b="0" i="0" dirty="0">
                <a:effectLst/>
                <a:latin typeface="Times New Roman" panose="02020603050405020304" pitchFamily="18" charset="0"/>
                <a:cs typeface="Times New Roman" panose="02020603050405020304" pitchFamily="18" charset="0"/>
              </a:rPr>
              <a:t> Rewards + (-n) →Negative reward.</a:t>
            </a: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BDF526B4-CCC3-5FAA-88C1-2230A4CC502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673545" y="4539780"/>
            <a:ext cx="1533822" cy="247243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D47E663F-0E23-E5C9-7722-CD8991DDFF4F}"/>
              </a:ext>
            </a:extLst>
          </p:cNvPr>
          <p:cNvSpPr/>
          <p:nvPr/>
        </p:nvSpPr>
        <p:spPr>
          <a:xfrm>
            <a:off x="4390625" y="5364253"/>
            <a:ext cx="3187084" cy="674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ow to Draw a Couch - Really Easy Drawing Tutorial | Drawing tutorial easy,  Easy drawings, Simple cartoon">
            <a:extLst>
              <a:ext uri="{FF2B5EF4-FFF2-40B4-BE49-F238E27FC236}">
                <a16:creationId xmlns:a16="http://schemas.microsoft.com/office/drawing/2014/main" id="{1FAADE6B-A8B1-8762-6A49-5BBF93D4E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9003" y="4501472"/>
            <a:ext cx="2689194" cy="2356528"/>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D64CA87B-39BC-45AE-3FE3-5BEB8DDBF8FC}"/>
              </a:ext>
            </a:extLst>
          </p:cNvPr>
          <p:cNvSpPr/>
          <p:nvPr/>
        </p:nvSpPr>
        <p:spPr>
          <a:xfrm>
            <a:off x="9191040" y="4888227"/>
            <a:ext cx="1225119" cy="1145220"/>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8372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3AD1-7C8E-96FF-D229-CEA47FCF6C8D}"/>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43F34DEC-7C50-28BF-7496-28E5422EDC56}"/>
              </a:ext>
            </a:extLst>
          </p:cNvPr>
          <p:cNvSpPr>
            <a:spLocks noGrp="1"/>
          </p:cNvSpPr>
          <p:nvPr>
            <p:ph idx="1"/>
          </p:nvPr>
        </p:nvSpPr>
        <p:spPr/>
        <p:txBody>
          <a:bodyPr>
            <a:normAutofit/>
          </a:bodyPr>
          <a:lstStyle/>
          <a:p>
            <a:pPr marL="0" indent="0" algn="ctr">
              <a:buNone/>
            </a:pPr>
            <a:r>
              <a:rPr lang="en-US" sz="6000" b="1" i="0" dirty="0">
                <a:solidFill>
                  <a:srgbClr val="3A3A3A"/>
                </a:solidFill>
                <a:effectLst/>
                <a:latin typeface="Work Sans" pitchFamily="2" charset="0"/>
              </a:rPr>
              <a:t> What are the different types of Machine Learning Algorithms?</a:t>
            </a:r>
            <a:endParaRPr lang="en-US" sz="6000" dirty="0"/>
          </a:p>
        </p:txBody>
      </p:sp>
    </p:spTree>
    <p:extLst>
      <p:ext uri="{BB962C8B-B14F-4D97-AF65-F5344CB8AC3E}">
        <p14:creationId xmlns:p14="http://schemas.microsoft.com/office/powerpoint/2010/main" val="20272249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D92E-E4AC-E18A-6204-D04BE72C5608}"/>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C5656687-DFBF-4E2A-2479-ED5C3BA0DDB0}"/>
              </a:ext>
            </a:extLst>
          </p:cNvPr>
          <p:cNvSpPr>
            <a:spLocks noGrp="1"/>
          </p:cNvSpPr>
          <p:nvPr>
            <p:ph idx="1"/>
          </p:nvPr>
        </p:nvSpPr>
        <p:spPr/>
        <p:txBody>
          <a:bodyPr>
            <a:normAutofit/>
          </a:bodyPr>
          <a:lstStyle/>
          <a:p>
            <a:pPr marL="0" indent="0" algn="ctr">
              <a:buNone/>
            </a:pPr>
            <a:r>
              <a:rPr lang="en-US" sz="6000" b="1" dirty="0"/>
              <a:t>What is </a:t>
            </a:r>
            <a:r>
              <a:rPr lang="en-US" sz="6000" b="1" spc="-1" dirty="0">
                <a:solidFill>
                  <a:srgbClr val="000000"/>
                </a:solidFill>
                <a:uFill>
                  <a:solidFill>
                    <a:srgbClr val="FFFFFF"/>
                  </a:solidFill>
                </a:uFill>
              </a:rPr>
              <a:t>Reinforcement learning?</a:t>
            </a:r>
            <a:endParaRPr lang="en-US" sz="6000" b="1" dirty="0"/>
          </a:p>
        </p:txBody>
      </p:sp>
    </p:spTree>
    <p:extLst>
      <p:ext uri="{BB962C8B-B14F-4D97-AF65-F5344CB8AC3E}">
        <p14:creationId xmlns:p14="http://schemas.microsoft.com/office/powerpoint/2010/main" val="2947727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2EF87-1BDE-0FA5-594C-939B0E34E9C0}"/>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6373839E-F14B-A8CC-06C4-C3DBDE61EEA3}"/>
              </a:ext>
            </a:extLst>
          </p:cNvPr>
          <p:cNvSpPr>
            <a:spLocks noGrp="1"/>
          </p:cNvSpPr>
          <p:nvPr>
            <p:ph idx="1"/>
          </p:nvPr>
        </p:nvSpPr>
        <p:spPr/>
        <p:txBody>
          <a:bodyPr>
            <a:normAutofit/>
          </a:bodyPr>
          <a:lstStyle/>
          <a:p>
            <a:pPr marL="0" indent="0" algn="ctr">
              <a:buNone/>
            </a:pPr>
            <a:r>
              <a:rPr lang="en-US" sz="6000" b="1" dirty="0"/>
              <a:t>What is the main difference between supervised and </a:t>
            </a:r>
            <a:r>
              <a:rPr lang="en-US" sz="6000" b="1"/>
              <a:t>unsupervised learning?</a:t>
            </a:r>
            <a:endParaRPr lang="en-US" sz="6000" b="1" dirty="0"/>
          </a:p>
        </p:txBody>
      </p:sp>
    </p:spTree>
    <p:extLst>
      <p:ext uri="{BB962C8B-B14F-4D97-AF65-F5344CB8AC3E}">
        <p14:creationId xmlns:p14="http://schemas.microsoft.com/office/powerpoint/2010/main" val="21994879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B6FA-8DF7-6075-00FC-288D2C50012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2882E43-D5A2-D3D1-C067-AB4389F63ABD}"/>
              </a:ext>
            </a:extLst>
          </p:cNvPr>
          <p:cNvSpPr>
            <a:spLocks noGrp="1"/>
          </p:cNvSpPr>
          <p:nvPr>
            <p:ph idx="1"/>
          </p:nvPr>
        </p:nvSpPr>
        <p:spPr/>
        <p:txBody>
          <a:bodyPr>
            <a:normAutofit/>
          </a:bodyPr>
          <a:lstStyle/>
          <a:p>
            <a:pPr marL="0" indent="0" algn="ctr">
              <a:buNone/>
            </a:pPr>
            <a:r>
              <a:rPr lang="en-US" sz="4000" dirty="0">
                <a:latin typeface="Times New Roman" panose="02020603050405020304" pitchFamily="18" charset="0"/>
                <a:cs typeface="Times New Roman" panose="02020603050405020304" pitchFamily="18" charset="0"/>
              </a:rPr>
              <a:t>Questions: </a:t>
            </a:r>
            <a:r>
              <a:rPr lang="en-US" sz="4000" dirty="0">
                <a:solidFill>
                  <a:srgbClr val="5F6368"/>
                </a:solidFill>
                <a:latin typeface="Times New Roman" panose="02020603050405020304" pitchFamily="18" charset="0"/>
                <a:cs typeface="Times New Roman" panose="02020603050405020304" pitchFamily="18" charset="0"/>
              </a:rPr>
              <a:t>sabinatuit@gachon.ac.kr</a:t>
            </a:r>
            <a:endParaRPr lang="en-US" sz="4000" dirty="0">
              <a:latin typeface="Times New Roman" panose="02020603050405020304" pitchFamily="18" charset="0"/>
              <a:cs typeface="Times New Roman" panose="02020603050405020304" pitchFamily="18" charset="0"/>
            </a:endParaRPr>
          </a:p>
          <a:p>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438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8E1C-7247-207C-4B84-BD2A2D685E6B}"/>
              </a:ext>
            </a:extLst>
          </p:cNvPr>
          <p:cNvSpPr>
            <a:spLocks noGrp="1"/>
          </p:cNvSpPr>
          <p:nvPr>
            <p:ph type="title"/>
          </p:nvPr>
        </p:nvSpPr>
        <p:spPr/>
        <p:txBody>
          <a:bodyPr/>
          <a:lstStyle/>
          <a:p>
            <a:pPr algn="ctr"/>
            <a:r>
              <a:rPr lang="en-US" dirty="0"/>
              <a:t>Brief history of AI</a:t>
            </a:r>
          </a:p>
        </p:txBody>
      </p:sp>
      <p:sp>
        <p:nvSpPr>
          <p:cNvPr id="3" name="Content Placeholder 2">
            <a:extLst>
              <a:ext uri="{FF2B5EF4-FFF2-40B4-BE49-F238E27FC236}">
                <a16:creationId xmlns:a16="http://schemas.microsoft.com/office/drawing/2014/main" id="{B68CA208-4E17-B496-E09D-5D3C42A173C0}"/>
              </a:ext>
            </a:extLst>
          </p:cNvPr>
          <p:cNvSpPr>
            <a:spLocks noGrp="1"/>
          </p:cNvSpPr>
          <p:nvPr>
            <p:ph idx="1"/>
          </p:nvPr>
        </p:nvSpPr>
        <p:spPr/>
        <p:txBody>
          <a:bodyPr>
            <a:normAutofit fontScale="85000" lnSpcReduction="20000"/>
          </a:bodyPr>
          <a:lstStyle/>
          <a:p>
            <a:pPr>
              <a:lnSpc>
                <a:spcPct val="150000"/>
              </a:lnSpc>
            </a:pPr>
            <a:r>
              <a:rPr lang="en-US" dirty="0">
                <a:latin typeface="Times New Roman" panose="02020603050405020304" pitchFamily="18" charset="0"/>
                <a:cs typeface="Times New Roman" panose="02020603050405020304" pitchFamily="18" charset="0"/>
              </a:rPr>
              <a:t>1960-1980 </a:t>
            </a:r>
            <a:r>
              <a:rPr lang="en-US" b="1" i="0" dirty="0">
                <a:solidFill>
                  <a:srgbClr val="404040"/>
                </a:solidFill>
                <a:effectLst/>
                <a:latin typeface="Times New Roman" panose="02020603050405020304" pitchFamily="18" charset="0"/>
                <a:cs typeface="Times New Roman" panose="02020603050405020304" pitchFamily="18" charset="0"/>
              </a:rPr>
              <a:t>The First AI Winter</a:t>
            </a:r>
          </a:p>
          <a:p>
            <a:pPr>
              <a:lnSpc>
                <a:spcPct val="150000"/>
              </a:lnSpc>
            </a:pPr>
            <a:r>
              <a:rPr lang="en-US" dirty="0">
                <a:latin typeface="Times New Roman" panose="02020603050405020304" pitchFamily="18" charset="0"/>
                <a:cs typeface="Times New Roman" panose="02020603050405020304" pitchFamily="18" charset="0"/>
              </a:rPr>
              <a:t>1970 </a:t>
            </a:r>
            <a:r>
              <a:rPr lang="en-US" b="1" i="0" dirty="0">
                <a:solidFill>
                  <a:srgbClr val="404040"/>
                </a:solidFill>
                <a:effectLst/>
                <a:latin typeface="Times New Roman" panose="02020603050405020304" pitchFamily="18" charset="0"/>
                <a:cs typeface="Times New Roman" panose="02020603050405020304" pitchFamily="18" charset="0"/>
              </a:rPr>
              <a:t>Expert Systems</a:t>
            </a:r>
          </a:p>
          <a:p>
            <a:pPr>
              <a:lnSpc>
                <a:spcPct val="150000"/>
              </a:lnSpc>
            </a:pPr>
            <a:r>
              <a:rPr lang="en-US" dirty="0">
                <a:latin typeface="Times New Roman" panose="02020603050405020304" pitchFamily="18" charset="0"/>
                <a:cs typeface="Times New Roman" panose="02020603050405020304" pitchFamily="18" charset="0"/>
              </a:rPr>
              <a:t>1987-1993 </a:t>
            </a:r>
            <a:r>
              <a:rPr lang="en-US" b="1" i="0" dirty="0">
                <a:solidFill>
                  <a:srgbClr val="404040"/>
                </a:solidFill>
                <a:effectLst/>
                <a:latin typeface="Times New Roman" panose="02020603050405020304" pitchFamily="18" charset="0"/>
                <a:cs typeface="Times New Roman" panose="02020603050405020304" pitchFamily="18" charset="0"/>
              </a:rPr>
              <a:t>The Second AI Winter</a:t>
            </a:r>
          </a:p>
          <a:p>
            <a:pPr>
              <a:lnSpc>
                <a:spcPct val="150000"/>
              </a:lnSpc>
            </a:pPr>
            <a:r>
              <a:rPr lang="en-US" dirty="0">
                <a:latin typeface="Times New Roman" panose="02020603050405020304" pitchFamily="18" charset="0"/>
                <a:cs typeface="Times New Roman" panose="02020603050405020304" pitchFamily="18" charset="0"/>
              </a:rPr>
              <a:t>1990 </a:t>
            </a:r>
            <a:r>
              <a:rPr lang="en-US" b="1" i="0" dirty="0">
                <a:solidFill>
                  <a:srgbClr val="404040"/>
                </a:solidFill>
                <a:effectLst/>
                <a:latin typeface="Times New Roman" panose="02020603050405020304" pitchFamily="18" charset="0"/>
                <a:cs typeface="Times New Roman" panose="02020603050405020304" pitchFamily="18" charset="0"/>
              </a:rPr>
              <a:t>Conversation with Computers Becomes a Reality (NLP)</a:t>
            </a:r>
          </a:p>
          <a:p>
            <a:pPr>
              <a:lnSpc>
                <a:spcPct val="150000"/>
              </a:lnSpc>
            </a:pPr>
            <a:r>
              <a:rPr lang="en-US" i="0" dirty="0">
                <a:solidFill>
                  <a:srgbClr val="404040"/>
                </a:solidFill>
                <a:effectLst/>
                <a:latin typeface="Times New Roman" panose="02020603050405020304" pitchFamily="18" charset="0"/>
                <a:cs typeface="Times New Roman" panose="02020603050405020304" pitchFamily="18" charset="0"/>
              </a:rPr>
              <a:t>1990</a:t>
            </a:r>
            <a:r>
              <a:rPr lang="en-US" b="1" i="0" dirty="0">
                <a:solidFill>
                  <a:srgbClr val="404040"/>
                </a:solidFill>
                <a:effectLst/>
                <a:latin typeface="Times New Roman" panose="02020603050405020304" pitchFamily="18" charset="0"/>
                <a:cs typeface="Times New Roman" panose="02020603050405020304" pitchFamily="18" charset="0"/>
              </a:rPr>
              <a:t> Intelligent Agents</a:t>
            </a:r>
          </a:p>
          <a:p>
            <a:pPr>
              <a:lnSpc>
                <a:spcPct val="150000"/>
              </a:lnSpc>
            </a:pPr>
            <a:r>
              <a:rPr lang="en-US" i="0" dirty="0">
                <a:solidFill>
                  <a:srgbClr val="404040"/>
                </a:solidFill>
                <a:effectLst/>
                <a:latin typeface="Times New Roman" panose="02020603050405020304" pitchFamily="18" charset="0"/>
                <a:cs typeface="Times New Roman" panose="02020603050405020304" pitchFamily="18" charset="0"/>
              </a:rPr>
              <a:t>1990</a:t>
            </a:r>
            <a:r>
              <a:rPr lang="en-US" b="1" i="0" dirty="0">
                <a:solidFill>
                  <a:srgbClr val="404040"/>
                </a:solidFill>
                <a:effectLst/>
                <a:latin typeface="Times New Roman" panose="02020603050405020304" pitchFamily="18" charset="0"/>
                <a:cs typeface="Times New Roman" panose="02020603050405020304" pitchFamily="18" charset="0"/>
              </a:rPr>
              <a:t> Machine Learning</a:t>
            </a:r>
          </a:p>
          <a:p>
            <a:pPr>
              <a:lnSpc>
                <a:spcPct val="150000"/>
              </a:lnSpc>
            </a:pPr>
            <a:r>
              <a:rPr lang="en-US" i="0" dirty="0">
                <a:solidFill>
                  <a:srgbClr val="404040"/>
                </a:solidFill>
                <a:effectLst/>
                <a:latin typeface="Times New Roman" panose="02020603050405020304" pitchFamily="18" charset="0"/>
                <a:cs typeface="Times New Roman" panose="02020603050405020304" pitchFamily="18" charset="0"/>
              </a:rPr>
              <a:t>2011</a:t>
            </a:r>
            <a:r>
              <a:rPr lang="en-US" b="1" i="0" dirty="0">
                <a:solidFill>
                  <a:srgbClr val="404040"/>
                </a:solidFill>
                <a:effectLst/>
                <a:latin typeface="Times New Roman" panose="02020603050405020304" pitchFamily="18" charset="0"/>
                <a:cs typeface="Times New Roman" panose="02020603050405020304" pitchFamily="18" charset="0"/>
              </a:rPr>
              <a:t> Digital Virtual Assistants and Chatbots</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615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2970-949C-B775-1886-61F245077CE0}"/>
              </a:ext>
            </a:extLst>
          </p:cNvPr>
          <p:cNvSpPr>
            <a:spLocks noGrp="1"/>
          </p:cNvSpPr>
          <p:nvPr>
            <p:ph type="title"/>
          </p:nvPr>
        </p:nvSpPr>
        <p:spPr/>
        <p:txBody>
          <a:bodyPr/>
          <a:lstStyle/>
          <a:p>
            <a:pPr algn="ctr"/>
            <a:r>
              <a:rPr lang="en-US" dirty="0"/>
              <a:t>Why are things working today?</a:t>
            </a:r>
          </a:p>
        </p:txBody>
      </p:sp>
      <p:sp>
        <p:nvSpPr>
          <p:cNvPr id="4" name="Content Placeholder 6">
            <a:extLst>
              <a:ext uri="{FF2B5EF4-FFF2-40B4-BE49-F238E27FC236}">
                <a16:creationId xmlns:a16="http://schemas.microsoft.com/office/drawing/2014/main" id="{4DA2B146-7B08-BD78-0537-ABF37A77B68D}"/>
              </a:ext>
            </a:extLst>
          </p:cNvPr>
          <p:cNvSpPr>
            <a:spLocks noGrp="1"/>
          </p:cNvSpPr>
          <p:nvPr>
            <p:ph idx="1"/>
          </p:nvPr>
        </p:nvSpPr>
        <p:spPr>
          <a:xfrm>
            <a:off x="838200" y="1825625"/>
            <a:ext cx="10515600" cy="4351338"/>
          </a:xfrm>
        </p:spPr>
        <p:txBody>
          <a:bodyPr>
            <a:normAutofit/>
          </a:bodyPr>
          <a:lstStyle/>
          <a:p>
            <a:pPr marL="571500" indent="-5715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More compute power</a:t>
            </a:r>
          </a:p>
          <a:p>
            <a:endParaRPr lang="en-US" b="1"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More data</a:t>
            </a:r>
          </a:p>
          <a:p>
            <a:pPr marL="571500" indent="-5715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Better algorithms / models</a:t>
            </a:r>
          </a:p>
        </p:txBody>
      </p:sp>
      <p:sp>
        <p:nvSpPr>
          <p:cNvPr id="5" name="TextBox 4">
            <a:extLst>
              <a:ext uri="{FF2B5EF4-FFF2-40B4-BE49-F238E27FC236}">
                <a16:creationId xmlns:a16="http://schemas.microsoft.com/office/drawing/2014/main" id="{EBCFB4F6-9182-88FE-E54B-79B96F3CDC01}"/>
              </a:ext>
            </a:extLst>
          </p:cNvPr>
          <p:cNvSpPr txBox="1"/>
          <p:nvPr/>
        </p:nvSpPr>
        <p:spPr>
          <a:xfrm rot="16200000">
            <a:off x="4767738" y="3585009"/>
            <a:ext cx="2687883" cy="400110"/>
          </a:xfrm>
          <a:prstGeom prst="rect">
            <a:avLst/>
          </a:prstGeom>
          <a:solidFill>
            <a:schemeClr val="bg1"/>
          </a:solidFill>
        </p:spPr>
        <p:txBody>
          <a:bodyPr wrap="square" rtlCol="0">
            <a:spAutoFit/>
          </a:bodyPr>
          <a:lstStyle/>
          <a:p>
            <a:pPr algn="ctr"/>
            <a:r>
              <a:rPr lang="en-US" sz="2000" dirty="0"/>
              <a:t>Accuracy</a:t>
            </a:r>
            <a:endParaRPr lang="en-US" sz="1984" dirty="0"/>
          </a:p>
        </p:txBody>
      </p:sp>
      <p:sp>
        <p:nvSpPr>
          <p:cNvPr id="6" name="Up Arrow 10">
            <a:extLst>
              <a:ext uri="{FF2B5EF4-FFF2-40B4-BE49-F238E27FC236}">
                <a16:creationId xmlns:a16="http://schemas.microsoft.com/office/drawing/2014/main" id="{37BD8222-3C98-469C-1741-5C4B47239983}"/>
              </a:ext>
            </a:extLst>
          </p:cNvPr>
          <p:cNvSpPr/>
          <p:nvPr/>
        </p:nvSpPr>
        <p:spPr bwMode="auto">
          <a:xfrm>
            <a:off x="6365792" y="2441124"/>
            <a:ext cx="167993" cy="2687884"/>
          </a:xfrm>
          <a:prstGeom prst="up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7" name="TextBox 6">
            <a:extLst>
              <a:ext uri="{FF2B5EF4-FFF2-40B4-BE49-F238E27FC236}">
                <a16:creationId xmlns:a16="http://schemas.microsoft.com/office/drawing/2014/main" id="{FB6F9C9E-E67F-BD01-E427-1C46BFE4A2A0}"/>
              </a:ext>
            </a:extLst>
          </p:cNvPr>
          <p:cNvSpPr txBox="1"/>
          <p:nvPr/>
        </p:nvSpPr>
        <p:spPr>
          <a:xfrm>
            <a:off x="6986731" y="5917762"/>
            <a:ext cx="4783353" cy="400110"/>
          </a:xfrm>
          <a:prstGeom prst="rect">
            <a:avLst/>
          </a:prstGeom>
          <a:solidFill>
            <a:schemeClr val="bg1"/>
          </a:solidFill>
        </p:spPr>
        <p:txBody>
          <a:bodyPr wrap="square" rtlCol="0">
            <a:spAutoFit/>
          </a:bodyPr>
          <a:lstStyle/>
          <a:p>
            <a:pPr algn="ctr"/>
            <a:r>
              <a:rPr lang="en-US" sz="2000" dirty="0"/>
              <a:t>Amount of Training Data</a:t>
            </a:r>
          </a:p>
        </p:txBody>
      </p:sp>
      <p:sp>
        <p:nvSpPr>
          <p:cNvPr id="8" name="Up Arrow 13">
            <a:extLst>
              <a:ext uri="{FF2B5EF4-FFF2-40B4-BE49-F238E27FC236}">
                <a16:creationId xmlns:a16="http://schemas.microsoft.com/office/drawing/2014/main" id="{CD85C5D2-CEF2-866D-C3EA-08162DA21893}"/>
              </a:ext>
            </a:extLst>
          </p:cNvPr>
          <p:cNvSpPr/>
          <p:nvPr/>
        </p:nvSpPr>
        <p:spPr bwMode="auto">
          <a:xfrm rot="5400000">
            <a:off x="9170932" y="5064936"/>
            <a:ext cx="167993" cy="2687884"/>
          </a:xfrm>
          <a:prstGeom prst="up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pic>
        <p:nvPicPr>
          <p:cNvPr id="9" name="Picture 8">
            <a:extLst>
              <a:ext uri="{FF2B5EF4-FFF2-40B4-BE49-F238E27FC236}">
                <a16:creationId xmlns:a16="http://schemas.microsoft.com/office/drawing/2014/main" id="{5C9F3E6C-5A7D-0F59-7ADC-E18CEABBA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510" y="1599938"/>
            <a:ext cx="5436084" cy="4197091"/>
          </a:xfrm>
          <a:prstGeom prst="rect">
            <a:avLst/>
          </a:prstGeom>
        </p:spPr>
      </p:pic>
    </p:spTree>
    <p:extLst>
      <p:ext uri="{BB962C8B-B14F-4D97-AF65-F5344CB8AC3E}">
        <p14:creationId xmlns:p14="http://schemas.microsoft.com/office/powerpoint/2010/main" val="2939981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GB" altLang="ko-KR" dirty="0"/>
              <a:t>Advantages of Artificial Intelligence</a:t>
            </a:r>
          </a:p>
        </p:txBody>
      </p:sp>
      <p:sp>
        <p:nvSpPr>
          <p:cNvPr id="3" name="내용 개체 틀 2"/>
          <p:cNvSpPr>
            <a:spLocks noGrp="1"/>
          </p:cNvSpPr>
          <p:nvPr>
            <p:ph idx="1"/>
          </p:nvPr>
        </p:nvSpPr>
        <p:spPr/>
        <p:txBody>
          <a:bodyPr>
            <a:normAutofit lnSpcReduction="10000"/>
          </a:bodyPr>
          <a:lstStyle/>
          <a:p>
            <a:pPr>
              <a:lnSpc>
                <a:spcPct val="150000"/>
              </a:lnSpc>
            </a:pPr>
            <a:r>
              <a:rPr lang="en-US" altLang="ko-KR" b="1" dirty="0">
                <a:latin typeface="Times New Roman" panose="02020603050405020304" pitchFamily="18" charset="0"/>
                <a:cs typeface="Times New Roman" panose="02020603050405020304" pitchFamily="18" charset="0"/>
              </a:rPr>
              <a:t>High Accuracy with less errors</a:t>
            </a:r>
          </a:p>
          <a:p>
            <a:pPr>
              <a:lnSpc>
                <a:spcPct val="150000"/>
              </a:lnSpc>
            </a:pPr>
            <a:r>
              <a:rPr lang="en-US" altLang="ko-KR" b="1" dirty="0">
                <a:latin typeface="Times New Roman" panose="02020603050405020304" pitchFamily="18" charset="0"/>
                <a:cs typeface="Times New Roman" panose="02020603050405020304" pitchFamily="18" charset="0"/>
              </a:rPr>
              <a:t>High-Speed</a:t>
            </a:r>
          </a:p>
          <a:p>
            <a:pPr>
              <a:lnSpc>
                <a:spcPct val="150000"/>
              </a:lnSpc>
            </a:pPr>
            <a:r>
              <a:rPr lang="en-US" altLang="ko-KR" b="1" dirty="0">
                <a:latin typeface="Times New Roman" panose="02020603050405020304" pitchFamily="18" charset="0"/>
                <a:cs typeface="Times New Roman" panose="02020603050405020304" pitchFamily="18" charset="0"/>
              </a:rPr>
              <a:t>High reliability</a:t>
            </a:r>
          </a:p>
          <a:p>
            <a:pPr>
              <a:lnSpc>
                <a:spcPct val="150000"/>
              </a:lnSpc>
            </a:pPr>
            <a:r>
              <a:rPr lang="en-US" altLang="ko-KR" b="1" dirty="0">
                <a:latin typeface="Times New Roman" panose="02020603050405020304" pitchFamily="18" charset="0"/>
                <a:cs typeface="Times New Roman" panose="02020603050405020304" pitchFamily="18" charset="0"/>
              </a:rPr>
              <a:t>Useful for risky areas</a:t>
            </a:r>
            <a:endParaRPr lang="en-US" altLang="ko-KR" dirty="0">
              <a:latin typeface="Times New Roman" panose="02020603050405020304" pitchFamily="18" charset="0"/>
              <a:cs typeface="Times New Roman" panose="02020603050405020304" pitchFamily="18" charset="0"/>
            </a:endParaRPr>
          </a:p>
          <a:p>
            <a:pPr>
              <a:lnSpc>
                <a:spcPct val="150000"/>
              </a:lnSpc>
            </a:pPr>
            <a:r>
              <a:rPr lang="en-US" altLang="ko-KR" b="1" dirty="0">
                <a:latin typeface="Times New Roman" panose="02020603050405020304" pitchFamily="18" charset="0"/>
                <a:cs typeface="Times New Roman" panose="02020603050405020304" pitchFamily="18" charset="0"/>
              </a:rPr>
              <a:t>Digital Assistant</a:t>
            </a:r>
            <a:endParaRPr lang="en-US" altLang="ko-KR" dirty="0">
              <a:latin typeface="Times New Roman" panose="02020603050405020304" pitchFamily="18" charset="0"/>
              <a:cs typeface="Times New Roman" panose="02020603050405020304" pitchFamily="18" charset="0"/>
            </a:endParaRPr>
          </a:p>
          <a:p>
            <a:pPr>
              <a:lnSpc>
                <a:spcPct val="150000"/>
              </a:lnSpc>
            </a:pPr>
            <a:r>
              <a:rPr lang="en-US" altLang="ko-KR" b="1" dirty="0">
                <a:latin typeface="Times New Roman" panose="02020603050405020304" pitchFamily="18" charset="0"/>
                <a:cs typeface="Times New Roman" panose="02020603050405020304" pitchFamily="18" charset="0"/>
              </a:rPr>
              <a:t>Useful as a public utility</a:t>
            </a:r>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61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GB" altLang="ko-KR" dirty="0"/>
              <a:t>Disadvantages of Artificial Intelligence</a:t>
            </a:r>
          </a:p>
        </p:txBody>
      </p:sp>
      <p:sp>
        <p:nvSpPr>
          <p:cNvPr id="3" name="내용 개체 틀 2"/>
          <p:cNvSpPr>
            <a:spLocks noGrp="1"/>
          </p:cNvSpPr>
          <p:nvPr>
            <p:ph idx="1"/>
          </p:nvPr>
        </p:nvSpPr>
        <p:spPr/>
        <p:txBody>
          <a:bodyPr>
            <a:normAutofit/>
          </a:bodyPr>
          <a:lstStyle/>
          <a:p>
            <a:pPr>
              <a:lnSpc>
                <a:spcPct val="150000"/>
              </a:lnSpc>
            </a:pPr>
            <a:r>
              <a:rPr lang="en-US" altLang="ko-KR" b="1" dirty="0">
                <a:latin typeface="Times New Roman" panose="02020603050405020304" pitchFamily="18" charset="0"/>
                <a:cs typeface="Times New Roman" panose="02020603050405020304" pitchFamily="18" charset="0"/>
              </a:rPr>
              <a:t>High Cost</a:t>
            </a:r>
          </a:p>
          <a:p>
            <a:pPr>
              <a:lnSpc>
                <a:spcPct val="150000"/>
              </a:lnSpc>
            </a:pPr>
            <a:r>
              <a:rPr lang="en-US" altLang="ko-KR" b="1" dirty="0">
                <a:latin typeface="Times New Roman" panose="02020603050405020304" pitchFamily="18" charset="0"/>
                <a:cs typeface="Times New Roman" panose="02020603050405020304" pitchFamily="18" charset="0"/>
              </a:rPr>
              <a:t>Can't think out of the box</a:t>
            </a:r>
          </a:p>
          <a:p>
            <a:pPr>
              <a:lnSpc>
                <a:spcPct val="150000"/>
              </a:lnSpc>
            </a:pPr>
            <a:r>
              <a:rPr lang="en-US" altLang="ko-KR" b="1" dirty="0">
                <a:latin typeface="Times New Roman" panose="02020603050405020304" pitchFamily="18" charset="0"/>
                <a:cs typeface="Times New Roman" panose="02020603050405020304" pitchFamily="18" charset="0"/>
              </a:rPr>
              <a:t>No feelings and emotions</a:t>
            </a:r>
          </a:p>
          <a:p>
            <a:pPr>
              <a:lnSpc>
                <a:spcPct val="150000"/>
              </a:lnSpc>
            </a:pPr>
            <a:r>
              <a:rPr lang="en-US" altLang="ko-KR" b="1" dirty="0">
                <a:latin typeface="Times New Roman" panose="02020603050405020304" pitchFamily="18" charset="0"/>
                <a:cs typeface="Times New Roman" panose="02020603050405020304" pitchFamily="18" charset="0"/>
              </a:rPr>
              <a:t>Increase dependency on machines</a:t>
            </a:r>
          </a:p>
          <a:p>
            <a:pPr>
              <a:lnSpc>
                <a:spcPct val="150000"/>
              </a:lnSpc>
            </a:pPr>
            <a:r>
              <a:rPr lang="en-US" altLang="ko-KR" b="1" dirty="0">
                <a:latin typeface="Times New Roman" panose="02020603050405020304" pitchFamily="18" charset="0"/>
                <a:cs typeface="Times New Roman" panose="02020603050405020304" pitchFamily="18" charset="0"/>
              </a:rPr>
              <a:t>No Original Creativity</a:t>
            </a:r>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822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4297-040C-5E02-71E3-75087BEE72A2}"/>
              </a:ext>
            </a:extLst>
          </p:cNvPr>
          <p:cNvSpPr>
            <a:spLocks noGrp="1"/>
          </p:cNvSpPr>
          <p:nvPr>
            <p:ph type="title"/>
          </p:nvPr>
        </p:nvSpPr>
        <p:spPr/>
        <p:txBody>
          <a:bodyPr/>
          <a:lstStyle/>
          <a:p>
            <a:r>
              <a:rPr lang="en-US" b="1" dirty="0"/>
              <a:t>Q&amp;A</a:t>
            </a:r>
          </a:p>
        </p:txBody>
      </p:sp>
      <p:sp>
        <p:nvSpPr>
          <p:cNvPr id="3" name="Content Placeholder 2">
            <a:extLst>
              <a:ext uri="{FF2B5EF4-FFF2-40B4-BE49-F238E27FC236}">
                <a16:creationId xmlns:a16="http://schemas.microsoft.com/office/drawing/2014/main" id="{7700D737-E8DA-336B-30CB-BEB32FFE43C5}"/>
              </a:ext>
            </a:extLst>
          </p:cNvPr>
          <p:cNvSpPr>
            <a:spLocks noGrp="1"/>
          </p:cNvSpPr>
          <p:nvPr>
            <p:ph idx="1"/>
          </p:nvPr>
        </p:nvSpPr>
        <p:spPr/>
        <p:txBody>
          <a:bodyPr>
            <a:normAutofit/>
          </a:bodyPr>
          <a:lstStyle/>
          <a:p>
            <a:pPr marL="0" indent="0" algn="ctr">
              <a:buNone/>
            </a:pPr>
            <a:r>
              <a:rPr lang="en-US" sz="6000" b="1" i="0" dirty="0">
                <a:solidFill>
                  <a:srgbClr val="3A3A3A"/>
                </a:solidFill>
                <a:effectLst/>
                <a:latin typeface="Work Sans" panose="020B0604020202020204" pitchFamily="2" charset="0"/>
              </a:rPr>
              <a:t>What is AI?</a:t>
            </a:r>
            <a:endParaRPr lang="en-US" sz="6000" dirty="0"/>
          </a:p>
        </p:txBody>
      </p:sp>
    </p:spTree>
    <p:extLst>
      <p:ext uri="{BB962C8B-B14F-4D97-AF65-F5344CB8AC3E}">
        <p14:creationId xmlns:p14="http://schemas.microsoft.com/office/powerpoint/2010/main" val="2589906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DDF-5107-B619-5CA5-910B9FA7EFE7}"/>
              </a:ext>
            </a:extLst>
          </p:cNvPr>
          <p:cNvSpPr>
            <a:spLocks noGrp="1"/>
          </p:cNvSpPr>
          <p:nvPr>
            <p:ph type="title"/>
          </p:nvPr>
        </p:nvSpPr>
        <p:spPr/>
        <p:txBody>
          <a:bodyPr/>
          <a:lstStyle/>
          <a:p>
            <a:pPr algn="ctr"/>
            <a:r>
              <a:rPr lang="en-US" sz="4400" spc="-1" dirty="0">
                <a:solidFill>
                  <a:srgbClr val="000000"/>
                </a:solidFill>
                <a:uFill>
                  <a:solidFill>
                    <a:srgbClr val="FFFFFF"/>
                  </a:solidFill>
                </a:uFill>
              </a:rPr>
              <a:t>What is machine learning (ML)?</a:t>
            </a:r>
            <a:endParaRPr lang="en-US" dirty="0"/>
          </a:p>
        </p:txBody>
      </p:sp>
      <p:sp>
        <p:nvSpPr>
          <p:cNvPr id="3" name="Content Placeholder 2">
            <a:extLst>
              <a:ext uri="{FF2B5EF4-FFF2-40B4-BE49-F238E27FC236}">
                <a16:creationId xmlns:a16="http://schemas.microsoft.com/office/drawing/2014/main" id="{B5F21160-010E-5D1C-7A21-BD347C4096DD}"/>
              </a:ext>
            </a:extLst>
          </p:cNvPr>
          <p:cNvSpPr>
            <a:spLocks noGrp="1"/>
          </p:cNvSpPr>
          <p:nvPr>
            <p:ph idx="1"/>
          </p:nvPr>
        </p:nvSpPr>
        <p:spPr/>
        <p:txBody>
          <a:bodyPr>
            <a:normAutofit/>
          </a:bodyPr>
          <a:lstStyle/>
          <a:p>
            <a:pPr marL="565200" indent="-457200" algn="just">
              <a:lnSpc>
                <a:spcPct val="150000"/>
              </a:lnSpc>
              <a:spcAft>
                <a:spcPts val="1414"/>
              </a:spcAft>
              <a:buClr>
                <a:srgbClr val="000000"/>
              </a:buClr>
              <a:buSzPct val="100000"/>
              <a:buFont typeface="Arial" panose="020B0604020202020204" pitchFamily="34" charset="0"/>
              <a:buChar char="•"/>
            </a:pPr>
            <a:r>
              <a:rPr lang="en-US" sz="22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Machine Learning </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is the scientific study of algorithms and statistical models that computer systems use to learn from observations, without being </a:t>
            </a:r>
            <a:r>
              <a:rPr lang="en-US" sz="22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explicitly programmed</a:t>
            </a:r>
          </a:p>
          <a:p>
            <a:pPr marL="565200" indent="-457200" algn="just">
              <a:lnSpc>
                <a:spcPct val="150000"/>
              </a:lnSpc>
              <a:spcAft>
                <a:spcPts val="1414"/>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In this </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context, </a:t>
            </a:r>
            <a:r>
              <a:rPr lang="en-US" sz="22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learning</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refers to:</a:t>
            </a:r>
          </a:p>
          <a:p>
            <a:pPr marL="720000" indent="-457200" algn="just">
              <a:lnSpc>
                <a:spcPct val="150000"/>
              </a:lnSpc>
              <a:spcAft>
                <a:spcPts val="1414"/>
              </a:spcAft>
              <a:buClr>
                <a:srgbClr val="000000"/>
              </a:buClr>
              <a:buSzPct val="100000"/>
              <a:buFont typeface="Wingdings" pitchFamily="2" charset="2"/>
              <a:buChar char="Ø"/>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recognizing complex </a:t>
            </a:r>
            <a:r>
              <a:rPr lang="en-US" sz="22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patterns</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in data</a:t>
            </a:r>
          </a:p>
          <a:p>
            <a:pPr marL="720000" indent="-457200" algn="just">
              <a:lnSpc>
                <a:spcPct val="150000"/>
              </a:lnSpc>
              <a:spcAft>
                <a:spcPts val="1414"/>
              </a:spcAft>
              <a:buClr>
                <a:srgbClr val="000000"/>
              </a:buClr>
              <a:buSzPct val="100000"/>
              <a:buFont typeface="Wingdings" pitchFamily="2" charset="2"/>
              <a:buChar char="Ø"/>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making intelligent decisions</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based on data </a:t>
            </a:r>
            <a:r>
              <a:rPr lang="en-US" sz="22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observations</a:t>
            </a:r>
          </a:p>
        </p:txBody>
      </p:sp>
    </p:spTree>
    <p:extLst>
      <p:ext uri="{BB962C8B-B14F-4D97-AF65-F5344CB8AC3E}">
        <p14:creationId xmlns:p14="http://schemas.microsoft.com/office/powerpoint/2010/main" val="1298020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C776-47D5-E736-2E2E-ED9C70AB3BDC}"/>
              </a:ext>
            </a:extLst>
          </p:cNvPr>
          <p:cNvSpPr>
            <a:spLocks noGrp="1"/>
          </p:cNvSpPr>
          <p:nvPr>
            <p:ph type="title"/>
          </p:nvPr>
        </p:nvSpPr>
        <p:spPr>
          <a:xfrm>
            <a:off x="838200" y="365125"/>
            <a:ext cx="10515600" cy="771635"/>
          </a:xfrm>
        </p:spPr>
        <p:txBody>
          <a:bodyPr/>
          <a:lstStyle/>
          <a:p>
            <a:pPr algn="ctr"/>
            <a:r>
              <a:rPr lang="en-US" dirty="0"/>
              <a:t>Programming</a:t>
            </a:r>
          </a:p>
        </p:txBody>
      </p:sp>
      <p:sp>
        <p:nvSpPr>
          <p:cNvPr id="4" name="Title 1">
            <a:extLst>
              <a:ext uri="{FF2B5EF4-FFF2-40B4-BE49-F238E27FC236}">
                <a16:creationId xmlns:a16="http://schemas.microsoft.com/office/drawing/2014/main" id="{E10383D9-02E6-E9B2-A4E5-F1851A67D1ED}"/>
              </a:ext>
            </a:extLst>
          </p:cNvPr>
          <p:cNvSpPr txBox="1">
            <a:spLocks/>
          </p:cNvSpPr>
          <p:nvPr/>
        </p:nvSpPr>
        <p:spPr>
          <a:xfrm>
            <a:off x="2170940" y="1439974"/>
            <a:ext cx="8261745" cy="771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Traditional  Programming</a:t>
            </a:r>
          </a:p>
        </p:txBody>
      </p:sp>
      <p:grpSp>
        <p:nvGrpSpPr>
          <p:cNvPr id="5" name="Group 4">
            <a:extLst>
              <a:ext uri="{FF2B5EF4-FFF2-40B4-BE49-F238E27FC236}">
                <a16:creationId xmlns:a16="http://schemas.microsoft.com/office/drawing/2014/main" id="{B573771E-8875-0799-2E58-4B41E7CB1557}"/>
              </a:ext>
            </a:extLst>
          </p:cNvPr>
          <p:cNvGrpSpPr/>
          <p:nvPr/>
        </p:nvGrpSpPr>
        <p:grpSpPr>
          <a:xfrm>
            <a:off x="2285701" y="2341881"/>
            <a:ext cx="7648411" cy="1269963"/>
            <a:chOff x="756497" y="1931916"/>
            <a:chExt cx="8398181" cy="1679928"/>
          </a:xfrm>
        </p:grpSpPr>
        <p:grpSp>
          <p:nvGrpSpPr>
            <p:cNvPr id="6" name="Group 2">
              <a:extLst>
                <a:ext uri="{FF2B5EF4-FFF2-40B4-BE49-F238E27FC236}">
                  <a16:creationId xmlns:a16="http://schemas.microsoft.com/office/drawing/2014/main" id="{091362EC-AFF1-CEC0-EBF1-8C9EE43AC8FC}"/>
                </a:ext>
              </a:extLst>
            </p:cNvPr>
            <p:cNvGrpSpPr>
              <a:grpSpLocks/>
            </p:cNvGrpSpPr>
            <p:nvPr/>
          </p:nvGrpSpPr>
          <p:grpSpPr bwMode="auto">
            <a:xfrm>
              <a:off x="3696370" y="1931916"/>
              <a:ext cx="2939874" cy="1679928"/>
              <a:chOff x="0" y="0"/>
              <a:chExt cx="2667000" cy="1524000"/>
            </a:xfrm>
          </p:grpSpPr>
          <p:sp>
            <p:nvSpPr>
              <p:cNvPr id="13" name="AutoShape 3">
                <a:extLst>
                  <a:ext uri="{FF2B5EF4-FFF2-40B4-BE49-F238E27FC236}">
                    <a16:creationId xmlns:a16="http://schemas.microsoft.com/office/drawing/2014/main" id="{45BE532C-8549-CD69-3C46-36D8D398B9CA}"/>
                  </a:ext>
                </a:extLst>
              </p:cNvPr>
              <p:cNvSpPr>
                <a:spLocks/>
              </p:cNvSpPr>
              <p:nvPr/>
            </p:nvSpPr>
            <p:spPr bwMode="auto">
              <a:xfrm>
                <a:off x="0" y="0"/>
                <a:ext cx="2667000" cy="152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w="25400" cap="flat"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endParaRPr lang="en-US" sz="3527" dirty="0"/>
              </a:p>
            </p:txBody>
          </p:sp>
          <p:sp>
            <p:nvSpPr>
              <p:cNvPr id="14" name="AutoShape 4">
                <a:extLst>
                  <a:ext uri="{FF2B5EF4-FFF2-40B4-BE49-F238E27FC236}">
                    <a16:creationId xmlns:a16="http://schemas.microsoft.com/office/drawing/2014/main" id="{CAA8DF85-718F-5CDB-AE84-F678AFF59C59}"/>
                  </a:ext>
                </a:extLst>
              </p:cNvPr>
              <p:cNvSpPr>
                <a:spLocks/>
              </p:cNvSpPr>
              <p:nvPr/>
            </p:nvSpPr>
            <p:spPr bwMode="auto">
              <a:xfrm>
                <a:off x="389254" y="487977"/>
                <a:ext cx="1888491" cy="5480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r>
                  <a:rPr lang="en-US" sz="3527"/>
                  <a:t>Computer</a:t>
                </a:r>
                <a:endParaRPr lang="en-US" sz="1984"/>
              </a:p>
            </p:txBody>
          </p:sp>
        </p:grpSp>
        <p:sp>
          <p:nvSpPr>
            <p:cNvPr id="7" name="Line 5">
              <a:extLst>
                <a:ext uri="{FF2B5EF4-FFF2-40B4-BE49-F238E27FC236}">
                  <a16:creationId xmlns:a16="http://schemas.microsoft.com/office/drawing/2014/main" id="{7C69C79F-7A76-2779-B0C7-60532C4E34A0}"/>
                </a:ext>
              </a:extLst>
            </p:cNvPr>
            <p:cNvSpPr>
              <a:spLocks noChangeShapeType="1"/>
            </p:cNvSpPr>
            <p:nvPr/>
          </p:nvSpPr>
          <p:spPr bwMode="auto">
            <a:xfrm>
              <a:off x="2688413" y="2435895"/>
              <a:ext cx="1007957" cy="0"/>
            </a:xfrm>
            <a:prstGeom prst="line">
              <a:avLst/>
            </a:prstGeom>
            <a:noFill/>
            <a:ln w="38100" cap="flat" cmpd="sng">
              <a:solidFill>
                <a:srgbClr val="000000"/>
              </a:solidFill>
              <a:prstDash val="solid"/>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dirty="0">
                <a:latin typeface="Helvetica" charset="0"/>
                <a:cs typeface="Helvetica" charset="0"/>
                <a:sym typeface="Helvetica" charset="0"/>
              </a:endParaRPr>
            </a:p>
          </p:txBody>
        </p:sp>
        <p:sp>
          <p:nvSpPr>
            <p:cNvPr id="8" name="Line 6">
              <a:extLst>
                <a:ext uri="{FF2B5EF4-FFF2-40B4-BE49-F238E27FC236}">
                  <a16:creationId xmlns:a16="http://schemas.microsoft.com/office/drawing/2014/main" id="{64DFA060-EFC8-74F9-4D6E-0A08043878E0}"/>
                </a:ext>
              </a:extLst>
            </p:cNvPr>
            <p:cNvSpPr>
              <a:spLocks noChangeShapeType="1"/>
            </p:cNvSpPr>
            <p:nvPr/>
          </p:nvSpPr>
          <p:spPr bwMode="auto">
            <a:xfrm>
              <a:off x="2688413" y="3147258"/>
              <a:ext cx="1007957" cy="0"/>
            </a:xfrm>
            <a:prstGeom prst="line">
              <a:avLst/>
            </a:prstGeom>
            <a:noFill/>
            <a:ln w="38100" cap="flat" cmpd="sng">
              <a:solidFill>
                <a:srgbClr val="000000"/>
              </a:solidFill>
              <a:prstDash val="solid"/>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a:latin typeface="Helvetica" charset="0"/>
                <a:cs typeface="Helvetica" charset="0"/>
                <a:sym typeface="Helvetica" charset="0"/>
              </a:endParaRPr>
            </a:p>
          </p:txBody>
        </p:sp>
        <p:sp>
          <p:nvSpPr>
            <p:cNvPr id="9" name="Line 7">
              <a:extLst>
                <a:ext uri="{FF2B5EF4-FFF2-40B4-BE49-F238E27FC236}">
                  <a16:creationId xmlns:a16="http://schemas.microsoft.com/office/drawing/2014/main" id="{8C637475-DE8E-22AA-D0C3-272E3C079054}"/>
                </a:ext>
              </a:extLst>
            </p:cNvPr>
            <p:cNvSpPr>
              <a:spLocks noChangeShapeType="1"/>
            </p:cNvSpPr>
            <p:nvPr/>
          </p:nvSpPr>
          <p:spPr bwMode="auto">
            <a:xfrm>
              <a:off x="6636243" y="2687884"/>
              <a:ext cx="839964" cy="0"/>
            </a:xfrm>
            <a:prstGeom prst="line">
              <a:avLst/>
            </a:prstGeom>
            <a:noFill/>
            <a:ln w="38100" cap="flat" cmpd="sng">
              <a:solidFill>
                <a:srgbClr val="000000"/>
              </a:solidFill>
              <a:prstDash val="solid"/>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a:latin typeface="Helvetica" charset="0"/>
                <a:cs typeface="Helvetica" charset="0"/>
                <a:sym typeface="Helvetica" charset="0"/>
              </a:endParaRPr>
            </a:p>
          </p:txBody>
        </p:sp>
        <p:sp>
          <p:nvSpPr>
            <p:cNvPr id="10" name="AutoShape 8">
              <a:extLst>
                <a:ext uri="{FF2B5EF4-FFF2-40B4-BE49-F238E27FC236}">
                  <a16:creationId xmlns:a16="http://schemas.microsoft.com/office/drawing/2014/main" id="{DB85C41E-A95A-B249-F5C1-B1E714EF2D12}"/>
                </a:ext>
              </a:extLst>
            </p:cNvPr>
            <p:cNvSpPr>
              <a:spLocks/>
            </p:cNvSpPr>
            <p:nvPr/>
          </p:nvSpPr>
          <p:spPr bwMode="auto">
            <a:xfrm>
              <a:off x="1494965" y="2033412"/>
              <a:ext cx="1060454" cy="603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Data</a:t>
              </a:r>
              <a:endParaRPr lang="en-US" sz="1984" dirty="0"/>
            </a:p>
          </p:txBody>
        </p:sp>
        <p:sp>
          <p:nvSpPr>
            <p:cNvPr id="11" name="AutoShape 9">
              <a:extLst>
                <a:ext uri="{FF2B5EF4-FFF2-40B4-BE49-F238E27FC236}">
                  <a16:creationId xmlns:a16="http://schemas.microsoft.com/office/drawing/2014/main" id="{6AC7B562-45E8-6274-8241-8F8C48E68E50}"/>
                </a:ext>
              </a:extLst>
            </p:cNvPr>
            <p:cNvSpPr>
              <a:spLocks/>
            </p:cNvSpPr>
            <p:nvPr/>
          </p:nvSpPr>
          <p:spPr bwMode="auto">
            <a:xfrm>
              <a:off x="756497" y="2771880"/>
              <a:ext cx="1832172" cy="603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Program</a:t>
              </a:r>
              <a:endParaRPr lang="en-US" sz="1984" dirty="0"/>
            </a:p>
          </p:txBody>
        </p:sp>
        <p:sp>
          <p:nvSpPr>
            <p:cNvPr id="12" name="AutoShape 10">
              <a:extLst>
                <a:ext uri="{FF2B5EF4-FFF2-40B4-BE49-F238E27FC236}">
                  <a16:creationId xmlns:a16="http://schemas.microsoft.com/office/drawing/2014/main" id="{C04453CF-7DF6-CDCD-7C53-E50910FC823A}"/>
                </a:ext>
              </a:extLst>
            </p:cNvPr>
            <p:cNvSpPr>
              <a:spLocks/>
            </p:cNvSpPr>
            <p:nvPr/>
          </p:nvSpPr>
          <p:spPr bwMode="auto">
            <a:xfrm>
              <a:off x="7476208" y="2351898"/>
              <a:ext cx="1678470" cy="6037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Output</a:t>
              </a:r>
              <a:endParaRPr lang="en-US" sz="1984" dirty="0"/>
            </a:p>
          </p:txBody>
        </p:sp>
      </p:grpSp>
      <p:grpSp>
        <p:nvGrpSpPr>
          <p:cNvPr id="15" name="Group 14">
            <a:extLst>
              <a:ext uri="{FF2B5EF4-FFF2-40B4-BE49-F238E27FC236}">
                <a16:creationId xmlns:a16="http://schemas.microsoft.com/office/drawing/2014/main" id="{D5D174E5-AAA3-E329-787B-D4774807131F}"/>
              </a:ext>
            </a:extLst>
          </p:cNvPr>
          <p:cNvGrpSpPr/>
          <p:nvPr/>
        </p:nvGrpSpPr>
        <p:grpSpPr>
          <a:xfrm>
            <a:off x="2664575" y="4990182"/>
            <a:ext cx="7482402" cy="1269963"/>
            <a:chOff x="1066799" y="4572000"/>
            <a:chExt cx="7453314" cy="1524000"/>
          </a:xfrm>
        </p:grpSpPr>
        <p:grpSp>
          <p:nvGrpSpPr>
            <p:cNvPr id="16" name="Group 11">
              <a:extLst>
                <a:ext uri="{FF2B5EF4-FFF2-40B4-BE49-F238E27FC236}">
                  <a16:creationId xmlns:a16="http://schemas.microsoft.com/office/drawing/2014/main" id="{11D4FF18-7E7A-6977-555D-8B9BFD867F30}"/>
                </a:ext>
              </a:extLst>
            </p:cNvPr>
            <p:cNvGrpSpPr>
              <a:grpSpLocks/>
            </p:cNvGrpSpPr>
            <p:nvPr/>
          </p:nvGrpSpPr>
          <p:grpSpPr bwMode="auto">
            <a:xfrm>
              <a:off x="3429000" y="4572000"/>
              <a:ext cx="2667000" cy="1524000"/>
              <a:chOff x="0" y="0"/>
              <a:chExt cx="2667000" cy="1524000"/>
            </a:xfrm>
          </p:grpSpPr>
          <p:sp>
            <p:nvSpPr>
              <p:cNvPr id="23" name="AutoShape 12">
                <a:extLst>
                  <a:ext uri="{FF2B5EF4-FFF2-40B4-BE49-F238E27FC236}">
                    <a16:creationId xmlns:a16="http://schemas.microsoft.com/office/drawing/2014/main" id="{F70A5ACE-3986-8611-6653-58C59E2AFA62}"/>
                  </a:ext>
                </a:extLst>
              </p:cNvPr>
              <p:cNvSpPr>
                <a:spLocks/>
              </p:cNvSpPr>
              <p:nvPr/>
            </p:nvSpPr>
            <p:spPr bwMode="auto">
              <a:xfrm>
                <a:off x="0" y="0"/>
                <a:ext cx="2667000" cy="152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w="25400" cap="flat"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endParaRPr lang="en-US" sz="3527" dirty="0"/>
              </a:p>
            </p:txBody>
          </p:sp>
          <p:sp>
            <p:nvSpPr>
              <p:cNvPr id="24" name="AutoShape 13">
                <a:extLst>
                  <a:ext uri="{FF2B5EF4-FFF2-40B4-BE49-F238E27FC236}">
                    <a16:creationId xmlns:a16="http://schemas.microsoft.com/office/drawing/2014/main" id="{0F3C40D4-2601-23A5-CAE5-3E8C7718ED9F}"/>
                  </a:ext>
                </a:extLst>
              </p:cNvPr>
              <p:cNvSpPr>
                <a:spLocks/>
              </p:cNvSpPr>
              <p:nvPr/>
            </p:nvSpPr>
            <p:spPr bwMode="auto">
              <a:xfrm>
                <a:off x="389254" y="487977"/>
                <a:ext cx="1888491" cy="5480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r>
                  <a:rPr lang="en-US" sz="3527"/>
                  <a:t>Computer</a:t>
                </a:r>
                <a:endParaRPr lang="en-US" sz="1984"/>
              </a:p>
            </p:txBody>
          </p:sp>
        </p:grpSp>
        <p:sp>
          <p:nvSpPr>
            <p:cNvPr id="17" name="Line 14">
              <a:extLst>
                <a:ext uri="{FF2B5EF4-FFF2-40B4-BE49-F238E27FC236}">
                  <a16:creationId xmlns:a16="http://schemas.microsoft.com/office/drawing/2014/main" id="{BDB7E4EB-5D06-1B71-2A78-B1711EC8EE0F}"/>
                </a:ext>
              </a:extLst>
            </p:cNvPr>
            <p:cNvSpPr>
              <a:spLocks noChangeShapeType="1"/>
            </p:cNvSpPr>
            <p:nvPr/>
          </p:nvSpPr>
          <p:spPr bwMode="auto">
            <a:xfrm>
              <a:off x="2514600" y="5029200"/>
              <a:ext cx="914400" cy="0"/>
            </a:xfrm>
            <a:prstGeom prst="line">
              <a:avLst/>
            </a:prstGeom>
            <a:noFill/>
            <a:ln w="38100" cap="flat" cmpd="sng">
              <a:solidFill>
                <a:srgbClr val="000000"/>
              </a:solidFill>
              <a:prstDash val="solid"/>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dirty="0">
                <a:latin typeface="Helvetica" charset="0"/>
                <a:cs typeface="Helvetica" charset="0"/>
                <a:sym typeface="Helvetica" charset="0"/>
              </a:endParaRPr>
            </a:p>
          </p:txBody>
        </p:sp>
        <p:sp>
          <p:nvSpPr>
            <p:cNvPr id="18" name="Line 15">
              <a:extLst>
                <a:ext uri="{FF2B5EF4-FFF2-40B4-BE49-F238E27FC236}">
                  <a16:creationId xmlns:a16="http://schemas.microsoft.com/office/drawing/2014/main" id="{B92B7FC5-54D4-21FE-AC55-8FA2F209EC9D}"/>
                </a:ext>
              </a:extLst>
            </p:cNvPr>
            <p:cNvSpPr>
              <a:spLocks noChangeShapeType="1"/>
            </p:cNvSpPr>
            <p:nvPr/>
          </p:nvSpPr>
          <p:spPr bwMode="auto">
            <a:xfrm>
              <a:off x="2514600" y="5715000"/>
              <a:ext cx="914400" cy="0"/>
            </a:xfrm>
            <a:prstGeom prst="line">
              <a:avLst/>
            </a:prstGeom>
            <a:noFill/>
            <a:ln w="38100" cap="flat" cmpd="sng">
              <a:solidFill>
                <a:srgbClr val="000000"/>
              </a:solidFill>
              <a:prstDash val="solid"/>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a:latin typeface="Helvetica" charset="0"/>
                <a:cs typeface="Helvetica" charset="0"/>
                <a:sym typeface="Helvetica" charset="0"/>
              </a:endParaRPr>
            </a:p>
          </p:txBody>
        </p:sp>
        <p:sp>
          <p:nvSpPr>
            <p:cNvPr id="19" name="Line 16">
              <a:extLst>
                <a:ext uri="{FF2B5EF4-FFF2-40B4-BE49-F238E27FC236}">
                  <a16:creationId xmlns:a16="http://schemas.microsoft.com/office/drawing/2014/main" id="{A763B7B0-B17A-5F95-D1D1-A7655D7ADF95}"/>
                </a:ext>
              </a:extLst>
            </p:cNvPr>
            <p:cNvSpPr>
              <a:spLocks noChangeShapeType="1"/>
            </p:cNvSpPr>
            <p:nvPr/>
          </p:nvSpPr>
          <p:spPr bwMode="auto">
            <a:xfrm>
              <a:off x="6096000" y="5257800"/>
              <a:ext cx="762000" cy="0"/>
            </a:xfrm>
            <a:prstGeom prst="line">
              <a:avLst/>
            </a:prstGeom>
            <a:noFill/>
            <a:ln w="38100" cap="flat" cmpd="sng">
              <a:solidFill>
                <a:srgbClr val="000000"/>
              </a:solidFill>
              <a:prstDash val="solid"/>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a:latin typeface="Helvetica" charset="0"/>
                <a:cs typeface="Helvetica" charset="0"/>
                <a:sym typeface="Helvetica" charset="0"/>
              </a:endParaRPr>
            </a:p>
          </p:txBody>
        </p:sp>
        <p:sp>
          <p:nvSpPr>
            <p:cNvPr id="20" name="AutoShape 17">
              <a:extLst>
                <a:ext uri="{FF2B5EF4-FFF2-40B4-BE49-F238E27FC236}">
                  <a16:creationId xmlns:a16="http://schemas.microsoft.com/office/drawing/2014/main" id="{51017886-A8CD-F77D-0A2C-DDC050EB72CB}"/>
                </a:ext>
              </a:extLst>
            </p:cNvPr>
            <p:cNvSpPr>
              <a:spLocks/>
            </p:cNvSpPr>
            <p:nvPr/>
          </p:nvSpPr>
          <p:spPr bwMode="auto">
            <a:xfrm>
              <a:off x="1431925" y="4664075"/>
              <a:ext cx="962025" cy="547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Data</a:t>
              </a:r>
              <a:endParaRPr lang="en-US" sz="1984" dirty="0"/>
            </a:p>
          </p:txBody>
        </p:sp>
        <p:sp>
          <p:nvSpPr>
            <p:cNvPr id="21" name="AutoShape 18">
              <a:extLst>
                <a:ext uri="{FF2B5EF4-FFF2-40B4-BE49-F238E27FC236}">
                  <a16:creationId xmlns:a16="http://schemas.microsoft.com/office/drawing/2014/main" id="{BBF9FED6-9AC4-C55A-3A87-3023354E15A4}"/>
                </a:ext>
              </a:extLst>
            </p:cNvPr>
            <p:cNvSpPr>
              <a:spLocks/>
            </p:cNvSpPr>
            <p:nvPr/>
          </p:nvSpPr>
          <p:spPr bwMode="auto">
            <a:xfrm>
              <a:off x="1066799" y="5410200"/>
              <a:ext cx="1519752" cy="547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Output</a:t>
              </a:r>
              <a:endParaRPr lang="en-US" sz="1984" dirty="0"/>
            </a:p>
          </p:txBody>
        </p:sp>
        <p:sp>
          <p:nvSpPr>
            <p:cNvPr id="22" name="AutoShape 19">
              <a:extLst>
                <a:ext uri="{FF2B5EF4-FFF2-40B4-BE49-F238E27FC236}">
                  <a16:creationId xmlns:a16="http://schemas.microsoft.com/office/drawing/2014/main" id="{3A859E63-2D03-4F38-4FC6-CF2AC27E9B05}"/>
                </a:ext>
              </a:extLst>
            </p:cNvPr>
            <p:cNvSpPr>
              <a:spLocks/>
            </p:cNvSpPr>
            <p:nvPr/>
          </p:nvSpPr>
          <p:spPr bwMode="auto">
            <a:xfrm>
              <a:off x="6858000" y="4953000"/>
              <a:ext cx="1662113" cy="547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Program</a:t>
              </a:r>
              <a:endParaRPr lang="en-US" sz="1984" dirty="0"/>
            </a:p>
          </p:txBody>
        </p:sp>
      </p:grpSp>
      <p:sp>
        <p:nvSpPr>
          <p:cNvPr id="25" name="Title 1">
            <a:extLst>
              <a:ext uri="{FF2B5EF4-FFF2-40B4-BE49-F238E27FC236}">
                <a16:creationId xmlns:a16="http://schemas.microsoft.com/office/drawing/2014/main" id="{C131A735-A85E-829E-DBC1-975B5406705B}"/>
              </a:ext>
            </a:extLst>
          </p:cNvPr>
          <p:cNvSpPr txBox="1">
            <a:spLocks/>
          </p:cNvSpPr>
          <p:nvPr/>
        </p:nvSpPr>
        <p:spPr>
          <a:xfrm>
            <a:off x="2133982" y="3984648"/>
            <a:ext cx="8261745" cy="771634"/>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Machine Learning</a:t>
            </a:r>
          </a:p>
        </p:txBody>
      </p:sp>
      <p:sp>
        <p:nvSpPr>
          <p:cNvPr id="3" name="Rectangle 2">
            <a:extLst>
              <a:ext uri="{FF2B5EF4-FFF2-40B4-BE49-F238E27FC236}">
                <a16:creationId xmlns:a16="http://schemas.microsoft.com/office/drawing/2014/main" id="{F5DA58B4-7E5A-4FF7-985F-4114459CE28B}"/>
              </a:ext>
            </a:extLst>
          </p:cNvPr>
          <p:cNvSpPr/>
          <p:nvPr/>
        </p:nvSpPr>
        <p:spPr>
          <a:xfrm>
            <a:off x="534544" y="6327114"/>
            <a:ext cx="8857129" cy="369332"/>
          </a:xfrm>
          <a:prstGeom prst="rect">
            <a:avLst/>
          </a:prstGeom>
        </p:spPr>
        <p:txBody>
          <a:bodyPr wrap="square">
            <a:spAutoFit/>
          </a:bodyPr>
          <a:lstStyle/>
          <a:p>
            <a:r>
              <a:rPr lang="en-GB" dirty="0">
                <a:hlinkClick r:id="rId2"/>
              </a:rPr>
              <a:t>https://www.youtube.com/watch?v=u4nAC8SRdRM&amp;ab_channel=GetYourAIDose</a:t>
            </a:r>
            <a:r>
              <a:rPr lang="en-GB" dirty="0"/>
              <a:t> </a:t>
            </a:r>
          </a:p>
        </p:txBody>
      </p:sp>
    </p:spTree>
    <p:extLst>
      <p:ext uri="{BB962C8B-B14F-4D97-AF65-F5344CB8AC3E}">
        <p14:creationId xmlns:p14="http://schemas.microsoft.com/office/powerpoint/2010/main" val="493051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C6FD-4BAF-961E-517E-F1E126C3FC46}"/>
              </a:ext>
            </a:extLst>
          </p:cNvPr>
          <p:cNvSpPr>
            <a:spLocks noGrp="1"/>
          </p:cNvSpPr>
          <p:nvPr>
            <p:ph type="title"/>
          </p:nvPr>
        </p:nvSpPr>
        <p:spPr/>
        <p:txBody>
          <a:bodyPr/>
          <a:lstStyle/>
          <a:p>
            <a:pPr algn="ctr"/>
            <a:r>
              <a:rPr lang="en-US" dirty="0"/>
              <a:t>Differences between AI and ML</a:t>
            </a:r>
          </a:p>
        </p:txBody>
      </p:sp>
      <p:graphicFrame>
        <p:nvGraphicFramePr>
          <p:cNvPr id="4" name="Table 4">
            <a:extLst>
              <a:ext uri="{FF2B5EF4-FFF2-40B4-BE49-F238E27FC236}">
                <a16:creationId xmlns:a16="http://schemas.microsoft.com/office/drawing/2014/main" id="{26D00C75-43B4-A311-FB36-C1AAC320556E}"/>
              </a:ext>
            </a:extLst>
          </p:cNvPr>
          <p:cNvGraphicFramePr>
            <a:graphicFrameLocks noGrp="1"/>
          </p:cNvGraphicFramePr>
          <p:nvPr>
            <p:ph idx="1"/>
            <p:extLst>
              <p:ext uri="{D42A27DB-BD31-4B8C-83A1-F6EECF244321}">
                <p14:modId xmlns:p14="http://schemas.microsoft.com/office/powerpoint/2010/main" val="4112745595"/>
              </p:ext>
            </p:extLst>
          </p:nvPr>
        </p:nvGraphicFramePr>
        <p:xfrm>
          <a:off x="838200" y="2233997"/>
          <a:ext cx="10515600" cy="280416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2111442893"/>
                    </a:ext>
                  </a:extLst>
                </a:gridCol>
                <a:gridCol w="5257800">
                  <a:extLst>
                    <a:ext uri="{9D8B030D-6E8A-4147-A177-3AD203B41FA5}">
                      <a16:colId xmlns:a16="http://schemas.microsoft.com/office/drawing/2014/main" val="140113332"/>
                    </a:ext>
                  </a:extLst>
                </a:gridCol>
              </a:tblGrid>
              <a:tr h="370840">
                <a:tc>
                  <a:txBody>
                    <a:bodyPr/>
                    <a:lstStyle/>
                    <a:p>
                      <a:r>
                        <a:rPr lang="en-US" sz="2000" dirty="0"/>
                        <a:t>AI</a:t>
                      </a:r>
                    </a:p>
                  </a:txBody>
                  <a:tcPr/>
                </a:tc>
                <a:tc>
                  <a:txBody>
                    <a:bodyPr/>
                    <a:lstStyle/>
                    <a:p>
                      <a:r>
                        <a:rPr lang="en-US" sz="2000" dirty="0"/>
                        <a:t>ML</a:t>
                      </a:r>
                    </a:p>
                  </a:txBody>
                  <a:tcPr/>
                </a:tc>
                <a:extLst>
                  <a:ext uri="{0D108BD9-81ED-4DB2-BD59-A6C34878D82A}">
                    <a16:rowId xmlns:a16="http://schemas.microsoft.com/office/drawing/2014/main" val="3024659826"/>
                  </a:ext>
                </a:extLst>
              </a:tr>
              <a:tr h="370840">
                <a:tc>
                  <a:txBody>
                    <a:bodyPr/>
                    <a:lstStyle/>
                    <a:p>
                      <a:r>
                        <a:rPr lang="en-US" sz="2000" dirty="0"/>
                        <a:t>The art of making machines intelligent is AI.</a:t>
                      </a:r>
                    </a:p>
                  </a:txBody>
                  <a:tcPr/>
                </a:tc>
                <a:tc>
                  <a:txBody>
                    <a:bodyPr/>
                    <a:lstStyle/>
                    <a:p>
                      <a:r>
                        <a:rPr lang="en-US" sz="2000" dirty="0"/>
                        <a:t>ML is a part of AI. It is a process of learning from the input data without any help from programming.</a:t>
                      </a:r>
                    </a:p>
                  </a:txBody>
                  <a:tcPr/>
                </a:tc>
                <a:extLst>
                  <a:ext uri="{0D108BD9-81ED-4DB2-BD59-A6C34878D82A}">
                    <a16:rowId xmlns:a16="http://schemas.microsoft.com/office/drawing/2014/main" val="3956483062"/>
                  </a:ext>
                </a:extLst>
              </a:tr>
              <a:tr h="370840">
                <a:tc>
                  <a:txBody>
                    <a:bodyPr/>
                    <a:lstStyle/>
                    <a:p>
                      <a:r>
                        <a:rPr lang="en-US" sz="2000" b="0" i="0" kern="1200" dirty="0">
                          <a:solidFill>
                            <a:schemeClr val="tx1"/>
                          </a:solidFill>
                          <a:effectLst/>
                          <a:latin typeface="+mn-lt"/>
                          <a:ea typeface="+mn-ea"/>
                          <a:cs typeface="+mn-cs"/>
                        </a:rPr>
                        <a:t>AI robots perform tasks to make the system successful rather than training and retraining.</a:t>
                      </a:r>
                      <a:endParaRPr lang="en-US" sz="2000" dirty="0"/>
                    </a:p>
                  </a:txBody>
                  <a:tcPr/>
                </a:tc>
                <a:tc>
                  <a:txBody>
                    <a:bodyPr/>
                    <a:lstStyle/>
                    <a:p>
                      <a:r>
                        <a:rPr lang="en-US" sz="2000" b="0" i="0" kern="1200" dirty="0">
                          <a:solidFill>
                            <a:schemeClr val="tx1"/>
                          </a:solidFill>
                          <a:effectLst/>
                          <a:latin typeface="+mn-lt"/>
                          <a:ea typeface="+mn-ea"/>
                          <a:cs typeface="+mn-cs"/>
                        </a:rPr>
                        <a:t>The machines retrain themselves for accuracy and reduction of error.</a:t>
                      </a:r>
                      <a:endParaRPr lang="en-US" sz="2000" dirty="0"/>
                    </a:p>
                  </a:txBody>
                  <a:tcPr/>
                </a:tc>
                <a:extLst>
                  <a:ext uri="{0D108BD9-81ED-4DB2-BD59-A6C34878D82A}">
                    <a16:rowId xmlns:a16="http://schemas.microsoft.com/office/drawing/2014/main" val="3115711562"/>
                  </a:ext>
                </a:extLst>
              </a:tr>
              <a:tr h="370840">
                <a:tc>
                  <a:txBody>
                    <a:bodyPr/>
                    <a:lstStyle/>
                    <a:p>
                      <a:r>
                        <a:rPr lang="en-US" sz="2000" b="0" i="0" kern="1200" dirty="0">
                          <a:solidFill>
                            <a:schemeClr val="tx1"/>
                          </a:solidFill>
                          <a:effectLst/>
                          <a:latin typeface="+mn-lt"/>
                          <a:ea typeface="+mn-ea"/>
                          <a:cs typeface="+mn-cs"/>
                        </a:rPr>
                        <a:t>AI computers are programmed extensively.</a:t>
                      </a:r>
                      <a:endParaRPr lang="en-US" sz="2000" dirty="0"/>
                    </a:p>
                  </a:txBody>
                  <a:tcPr/>
                </a:tc>
                <a:tc>
                  <a:txBody>
                    <a:bodyPr/>
                    <a:lstStyle/>
                    <a:p>
                      <a:r>
                        <a:rPr lang="en-US" sz="2000" b="0" i="0" kern="1200" dirty="0">
                          <a:solidFill>
                            <a:schemeClr val="tx1"/>
                          </a:solidFill>
                          <a:effectLst/>
                          <a:latin typeface="+mn-lt"/>
                          <a:ea typeface="+mn-ea"/>
                          <a:cs typeface="+mn-cs"/>
                        </a:rPr>
                        <a:t>ML mechanism does not involve programming, rather it learns from data.</a:t>
                      </a:r>
                      <a:endParaRPr lang="en-US" sz="2000" dirty="0"/>
                    </a:p>
                  </a:txBody>
                  <a:tcPr/>
                </a:tc>
                <a:extLst>
                  <a:ext uri="{0D108BD9-81ED-4DB2-BD59-A6C34878D82A}">
                    <a16:rowId xmlns:a16="http://schemas.microsoft.com/office/drawing/2014/main" val="1920281717"/>
                  </a:ext>
                </a:extLst>
              </a:tr>
            </a:tbl>
          </a:graphicData>
        </a:graphic>
      </p:graphicFrame>
    </p:spTree>
    <p:extLst>
      <p:ext uri="{BB962C8B-B14F-4D97-AF65-F5344CB8AC3E}">
        <p14:creationId xmlns:p14="http://schemas.microsoft.com/office/powerpoint/2010/main" val="2230417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147E-2ECF-2E97-B8C0-62127FCE7611}"/>
              </a:ext>
            </a:extLst>
          </p:cNvPr>
          <p:cNvSpPr>
            <a:spLocks noGrp="1"/>
          </p:cNvSpPr>
          <p:nvPr>
            <p:ph type="title"/>
          </p:nvPr>
        </p:nvSpPr>
        <p:spPr/>
        <p:txBody>
          <a:bodyPr>
            <a:normAutofit/>
          </a:bodyPr>
          <a:lstStyle/>
          <a:p>
            <a:pPr algn="ctr"/>
            <a:r>
              <a:rPr lang="en-US" sz="4400" b="0" strike="noStrike" spc="-1" dirty="0">
                <a:solidFill>
                  <a:srgbClr val="000000"/>
                </a:solidFill>
                <a:uFill>
                  <a:solidFill>
                    <a:srgbClr val="FFFFFF"/>
                  </a:solidFill>
                </a:uFill>
                <a:latin typeface="Arial"/>
              </a:rPr>
              <a:t>What problems solved with machine learning</a:t>
            </a:r>
            <a:endParaRPr lang="en-US" dirty="0"/>
          </a:p>
        </p:txBody>
      </p:sp>
      <p:sp>
        <p:nvSpPr>
          <p:cNvPr id="3" name="Content Placeholder 2">
            <a:extLst>
              <a:ext uri="{FF2B5EF4-FFF2-40B4-BE49-F238E27FC236}">
                <a16:creationId xmlns:a16="http://schemas.microsoft.com/office/drawing/2014/main" id="{B0278B2C-6376-44B8-084E-815FF67EC21F}"/>
              </a:ext>
            </a:extLst>
          </p:cNvPr>
          <p:cNvSpPr>
            <a:spLocks noGrp="1"/>
          </p:cNvSpPr>
          <p:nvPr>
            <p:ph idx="1"/>
          </p:nvPr>
        </p:nvSpPr>
        <p:spPr>
          <a:xfrm>
            <a:off x="838200" y="1825625"/>
            <a:ext cx="10515600" cy="4667250"/>
          </a:xfrm>
        </p:spPr>
        <p:txBody>
          <a:bodyPr>
            <a:noAutofit/>
          </a:bodyPr>
          <a:lstStyle/>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Identifying Spam</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Making Product Recommendations</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 Image &amp; Video Recognition</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 Fraudulent Transactions</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Virtual Personal Assistant</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Customer Service Automation</a:t>
            </a:r>
            <a:endParaRPr lang="en-US" sz="2200" i="0" dirty="0">
              <a:solidFill>
                <a:srgbClr val="222222"/>
              </a:solidFill>
              <a:effectLst/>
              <a:latin typeface="Times New Roman" panose="02020603050405020304" pitchFamily="18" charset="0"/>
              <a:cs typeface="Times New Roman" panose="02020603050405020304" pitchFamily="18" charset="0"/>
            </a:endParaRPr>
          </a:p>
          <a:p>
            <a:pPr marL="0" indent="0">
              <a:lnSpc>
                <a:spcPct val="150000"/>
              </a:lnSpc>
              <a:buNone/>
            </a:pP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138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671A-B631-2C00-11A1-06A9AF7C2EEE}"/>
              </a:ext>
            </a:extLst>
          </p:cNvPr>
          <p:cNvSpPr>
            <a:spLocks noGrp="1"/>
          </p:cNvSpPr>
          <p:nvPr>
            <p:ph type="title"/>
          </p:nvPr>
        </p:nvSpPr>
        <p:spPr>
          <a:xfrm>
            <a:off x="838200" y="365126"/>
            <a:ext cx="10515600" cy="1002036"/>
          </a:xfrm>
        </p:spPr>
        <p:txBody>
          <a:bodyPr/>
          <a:lstStyle/>
          <a:p>
            <a:pPr algn="ctr"/>
            <a:r>
              <a:rPr lang="en-US" b="0" i="0" dirty="0">
                <a:solidFill>
                  <a:srgbClr val="000000"/>
                </a:solidFill>
                <a:effectLst/>
                <a:latin typeface="Calibre"/>
              </a:rPr>
              <a:t>What you will learn</a:t>
            </a:r>
            <a:endParaRPr lang="en-US" b="1" i="0" dirty="0">
              <a:solidFill>
                <a:srgbClr val="000000"/>
              </a:solidFill>
              <a:effectLst/>
              <a:latin typeface="Calibre"/>
            </a:endParaRPr>
          </a:p>
        </p:txBody>
      </p:sp>
      <p:sp>
        <p:nvSpPr>
          <p:cNvPr id="3" name="Content Placeholder 2">
            <a:extLst>
              <a:ext uri="{FF2B5EF4-FFF2-40B4-BE49-F238E27FC236}">
                <a16:creationId xmlns:a16="http://schemas.microsoft.com/office/drawing/2014/main" id="{28CE56AB-C99A-CDFA-443D-B5041E0C34D3}"/>
              </a:ext>
            </a:extLst>
          </p:cNvPr>
          <p:cNvSpPr>
            <a:spLocks noGrp="1"/>
          </p:cNvSpPr>
          <p:nvPr>
            <p:ph idx="1"/>
          </p:nvPr>
        </p:nvSpPr>
        <p:spPr>
          <a:xfrm>
            <a:off x="838200" y="1615736"/>
            <a:ext cx="10515600" cy="5104660"/>
          </a:xfrm>
        </p:spPr>
        <p:txBody>
          <a:bodyPr>
            <a:normAutofit fontScale="85000" lnSpcReduction="20000"/>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Understanding the </a:t>
            </a:r>
            <a:r>
              <a:rPr lang="en-US" sz="2200" b="1" i="0" dirty="0">
                <a:solidFill>
                  <a:srgbClr val="000000"/>
                </a:solidFill>
                <a:effectLst/>
                <a:latin typeface="Times New Roman" panose="02020603050405020304" pitchFamily="18" charset="0"/>
                <a:cs typeface="Times New Roman" panose="02020603050405020304" pitchFamily="18" charset="0"/>
              </a:rPr>
              <a:t>basics, types </a:t>
            </a:r>
            <a:r>
              <a:rPr lang="en-US" sz="2200" b="0" i="0" dirty="0">
                <a:solidFill>
                  <a:srgbClr val="000000"/>
                </a:solidFill>
                <a:effectLst/>
                <a:latin typeface="Times New Roman" panose="02020603050405020304" pitchFamily="18" charset="0"/>
                <a:cs typeface="Times New Roman" panose="02020603050405020304" pitchFamily="18" charset="0"/>
              </a:rPr>
              <a:t>(supervised, unsupervised, reinforcement), and </a:t>
            </a:r>
            <a:r>
              <a:rPr lang="en-US" sz="2200" b="1" i="0" dirty="0">
                <a:solidFill>
                  <a:srgbClr val="000000"/>
                </a:solidFill>
                <a:effectLst/>
                <a:latin typeface="Times New Roman" panose="02020603050405020304" pitchFamily="18" charset="0"/>
                <a:cs typeface="Times New Roman" panose="02020603050405020304" pitchFamily="18" charset="0"/>
              </a:rPr>
              <a:t>real-world</a:t>
            </a:r>
            <a:r>
              <a:rPr lang="en-US" sz="2200" b="0" i="0" dirty="0">
                <a:solidFill>
                  <a:srgbClr val="000000"/>
                </a:solidFill>
                <a:effectLst/>
                <a:latin typeface="Times New Roman" panose="02020603050405020304" pitchFamily="18" charset="0"/>
                <a:cs typeface="Times New Roman" panose="02020603050405020304" pitchFamily="18" charset="0"/>
              </a:rPr>
              <a:t> applications.</a:t>
            </a:r>
          </a:p>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Essential concepts like </a:t>
            </a:r>
            <a:r>
              <a:rPr lang="en-US" sz="2200" b="1" i="0" dirty="0">
                <a:solidFill>
                  <a:srgbClr val="000000"/>
                </a:solidFill>
                <a:effectLst/>
                <a:latin typeface="Times New Roman" panose="02020603050405020304" pitchFamily="18" charset="0"/>
                <a:cs typeface="Times New Roman" panose="02020603050405020304" pitchFamily="18" charset="0"/>
              </a:rPr>
              <a:t>linear algebra, calculus, probability</a:t>
            </a:r>
            <a:r>
              <a:rPr lang="en-US" sz="2200" b="0" i="0" dirty="0">
                <a:solidFill>
                  <a:srgbClr val="000000"/>
                </a:solidFill>
                <a:effectLst/>
                <a:latin typeface="Times New Roman" panose="02020603050405020304" pitchFamily="18" charset="0"/>
                <a:cs typeface="Times New Roman" panose="02020603050405020304" pitchFamily="18" charset="0"/>
              </a:rPr>
              <a:t>, and </a:t>
            </a:r>
            <a:r>
              <a:rPr lang="en-US" sz="2200" b="1" i="0" dirty="0">
                <a:solidFill>
                  <a:srgbClr val="000000"/>
                </a:solidFill>
                <a:effectLst/>
                <a:latin typeface="Times New Roman" panose="02020603050405020304" pitchFamily="18" charset="0"/>
                <a:cs typeface="Times New Roman" panose="02020603050405020304" pitchFamily="18" charset="0"/>
              </a:rPr>
              <a:t>statistics</a:t>
            </a:r>
            <a:r>
              <a:rPr lang="en-US" sz="2200" b="0" i="0" dirty="0">
                <a:solidFill>
                  <a:srgbClr val="000000"/>
                </a:solidFill>
                <a:effectLst/>
                <a:latin typeface="Times New Roman" panose="02020603050405020304" pitchFamily="18" charset="0"/>
                <a:cs typeface="Times New Roman" panose="02020603050405020304" pitchFamily="18" charset="0"/>
              </a:rPr>
              <a:t> that underpin machine learning algorithms.</a:t>
            </a:r>
          </a:p>
          <a:p>
            <a:pPr algn="just">
              <a:lnSpc>
                <a:spcPct val="150000"/>
              </a:lnSpc>
            </a:pPr>
            <a:r>
              <a:rPr lang="en-US" sz="2200" b="1" i="0" dirty="0">
                <a:solidFill>
                  <a:srgbClr val="000000"/>
                </a:solidFill>
                <a:effectLst/>
                <a:latin typeface="Times New Roman" panose="02020603050405020304" pitchFamily="18" charset="0"/>
                <a:cs typeface="Times New Roman" panose="02020603050405020304" pitchFamily="18" charset="0"/>
              </a:rPr>
              <a:t>Learning Python, </a:t>
            </a:r>
            <a:r>
              <a:rPr lang="en-US" sz="2200" b="0" i="0" dirty="0">
                <a:solidFill>
                  <a:srgbClr val="000000"/>
                </a:solidFill>
                <a:effectLst/>
                <a:latin typeface="Times New Roman" panose="02020603050405020304" pitchFamily="18" charset="0"/>
                <a:cs typeface="Times New Roman" panose="02020603050405020304" pitchFamily="18" charset="0"/>
              </a:rPr>
              <a:t>with a focus on libraries such as </a:t>
            </a:r>
            <a:r>
              <a:rPr lang="en-US" sz="2200" b="1" i="0" dirty="0">
                <a:solidFill>
                  <a:srgbClr val="000000"/>
                </a:solidFill>
                <a:effectLst/>
                <a:latin typeface="Times New Roman" panose="02020603050405020304" pitchFamily="18" charset="0"/>
                <a:cs typeface="Times New Roman" panose="02020603050405020304" pitchFamily="18" charset="0"/>
              </a:rPr>
              <a:t>NumPy, pandas, and Matplotlib </a:t>
            </a:r>
            <a:r>
              <a:rPr lang="en-US" sz="2200" b="0" i="0" dirty="0">
                <a:solidFill>
                  <a:srgbClr val="000000"/>
                </a:solidFill>
                <a:effectLst/>
                <a:latin typeface="Times New Roman" panose="02020603050405020304" pitchFamily="18" charset="0"/>
                <a:cs typeface="Times New Roman" panose="02020603050405020304" pitchFamily="18" charset="0"/>
              </a:rPr>
              <a:t>for data </a:t>
            </a:r>
            <a:r>
              <a:rPr lang="en-US" sz="2200" b="0" i="0" dirty="0">
                <a:solidFill>
                  <a:srgbClr val="000000"/>
                </a:solidFill>
                <a:effectLst/>
                <a:highlight>
                  <a:srgbClr val="FFFF00"/>
                </a:highlight>
                <a:latin typeface="Times New Roman" panose="02020603050405020304" pitchFamily="18" charset="0"/>
                <a:cs typeface="Times New Roman" panose="02020603050405020304" pitchFamily="18" charset="0"/>
              </a:rPr>
              <a:t>manipulation and analysis.</a:t>
            </a:r>
          </a:p>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Techniques for </a:t>
            </a:r>
            <a:r>
              <a:rPr lang="en-US" sz="2200" b="1" i="0" dirty="0">
                <a:solidFill>
                  <a:srgbClr val="000000"/>
                </a:solidFill>
                <a:effectLst/>
                <a:latin typeface="Times New Roman" panose="02020603050405020304" pitchFamily="18" charset="0"/>
                <a:cs typeface="Times New Roman" panose="02020603050405020304" pitchFamily="18" charset="0"/>
              </a:rPr>
              <a:t>cleaning and preparing data</a:t>
            </a:r>
            <a:r>
              <a:rPr lang="en-US" sz="2200" b="0" i="0" dirty="0">
                <a:solidFill>
                  <a:srgbClr val="000000"/>
                </a:solidFill>
                <a:effectLst/>
                <a:latin typeface="Times New Roman" panose="02020603050405020304" pitchFamily="18" charset="0"/>
                <a:cs typeface="Times New Roman" panose="02020603050405020304" pitchFamily="18" charset="0"/>
              </a:rPr>
              <a:t>, including </a:t>
            </a:r>
            <a:r>
              <a:rPr lang="en-US" sz="2200" b="1" i="0" dirty="0">
                <a:solidFill>
                  <a:srgbClr val="000000"/>
                </a:solidFill>
                <a:effectLst/>
                <a:latin typeface="Times New Roman" panose="02020603050405020304" pitchFamily="18" charset="0"/>
                <a:cs typeface="Times New Roman" panose="02020603050405020304" pitchFamily="18" charset="0"/>
              </a:rPr>
              <a:t>feature engineering</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data scaling</a:t>
            </a:r>
            <a:r>
              <a:rPr lang="en-US" sz="2200" b="0" i="0" dirty="0">
                <a:solidFill>
                  <a:srgbClr val="000000"/>
                </a:solidFill>
                <a:effectLst/>
                <a:latin typeface="Times New Roman" panose="02020603050405020304" pitchFamily="18" charset="0"/>
                <a:cs typeface="Times New Roman" panose="02020603050405020304" pitchFamily="18" charset="0"/>
              </a:rPr>
              <a:t>, and splitting data into </a:t>
            </a:r>
            <a:r>
              <a:rPr lang="en-US" sz="2200" b="1" i="0" dirty="0">
                <a:solidFill>
                  <a:srgbClr val="000000"/>
                </a:solidFill>
                <a:effectLst/>
                <a:latin typeface="Times New Roman" panose="02020603050405020304" pitchFamily="18" charset="0"/>
                <a:cs typeface="Times New Roman" panose="02020603050405020304" pitchFamily="18" charset="0"/>
              </a:rPr>
              <a:t>training, validation, and test sets</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Implementation of algorithms like </a:t>
            </a:r>
            <a:r>
              <a:rPr lang="en-US" sz="2200" b="1" i="0" dirty="0">
                <a:solidFill>
                  <a:srgbClr val="000000"/>
                </a:solidFill>
                <a:effectLst/>
                <a:latin typeface="Times New Roman" panose="02020603050405020304" pitchFamily="18" charset="0"/>
                <a:cs typeface="Times New Roman" panose="02020603050405020304" pitchFamily="18" charset="0"/>
              </a:rPr>
              <a:t>linear regression, logistic regression, decision trees, and SVMs</a:t>
            </a:r>
            <a:r>
              <a:rPr lang="en-US" sz="2200" b="0" i="0" dirty="0">
                <a:solidFill>
                  <a:srgbClr val="000000"/>
                </a:solidFill>
                <a:effectLst/>
                <a:latin typeface="Times New Roman" panose="02020603050405020304" pitchFamily="18" charset="0"/>
                <a:cs typeface="Times New Roman" panose="02020603050405020304" pitchFamily="18" charset="0"/>
              </a:rPr>
              <a:t>, along with model evaluation techniques.</a:t>
            </a:r>
          </a:p>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Exploring </a:t>
            </a:r>
            <a:r>
              <a:rPr lang="en-US" sz="2200" b="1" i="0" dirty="0">
                <a:solidFill>
                  <a:srgbClr val="000000"/>
                </a:solidFill>
                <a:effectLst/>
                <a:latin typeface="Times New Roman" panose="02020603050405020304" pitchFamily="18" charset="0"/>
                <a:cs typeface="Times New Roman" panose="02020603050405020304" pitchFamily="18" charset="0"/>
              </a:rPr>
              <a:t>clustering methods </a:t>
            </a:r>
            <a:r>
              <a:rPr lang="en-US" sz="2200" b="0" i="0" dirty="0">
                <a:solidFill>
                  <a:srgbClr val="000000"/>
                </a:solidFill>
                <a:effectLst/>
                <a:latin typeface="Times New Roman" panose="02020603050405020304" pitchFamily="18" charset="0"/>
                <a:cs typeface="Times New Roman" panose="02020603050405020304" pitchFamily="18" charset="0"/>
              </a:rPr>
              <a:t>like k-Means and dimensionality reduction techniques such as PCA.</a:t>
            </a:r>
          </a:p>
        </p:txBody>
      </p:sp>
    </p:spTree>
    <p:extLst>
      <p:ext uri="{BB962C8B-B14F-4D97-AF65-F5344CB8AC3E}">
        <p14:creationId xmlns:p14="http://schemas.microsoft.com/office/powerpoint/2010/main" val="934603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45589-41EE-A9F3-6E12-30BCC32874D6}"/>
              </a:ext>
            </a:extLst>
          </p:cNvPr>
          <p:cNvSpPr>
            <a:spLocks noGrp="1"/>
          </p:cNvSpPr>
          <p:nvPr>
            <p:ph type="title"/>
          </p:nvPr>
        </p:nvSpPr>
        <p:spPr/>
        <p:txBody>
          <a:bodyPr/>
          <a:lstStyle/>
          <a:p>
            <a:pPr algn="ctr"/>
            <a:r>
              <a:rPr lang="en-US" b="0" i="0" dirty="0">
                <a:solidFill>
                  <a:srgbClr val="16191F"/>
                </a:solidFill>
                <a:effectLst/>
                <a:latin typeface="Amazon Ember"/>
              </a:rPr>
              <a:t>When to Use Machine Learning</a:t>
            </a:r>
            <a:endParaRPr lang="en-US" dirty="0"/>
          </a:p>
        </p:txBody>
      </p:sp>
      <p:sp>
        <p:nvSpPr>
          <p:cNvPr id="3" name="Content Placeholder 2">
            <a:extLst>
              <a:ext uri="{FF2B5EF4-FFF2-40B4-BE49-F238E27FC236}">
                <a16:creationId xmlns:a16="http://schemas.microsoft.com/office/drawing/2014/main" id="{FC89FD52-3ABF-1441-B870-CD7B9A70C8F5}"/>
              </a:ext>
            </a:extLst>
          </p:cNvPr>
          <p:cNvSpPr>
            <a:spLocks noGrp="1"/>
          </p:cNvSpPr>
          <p:nvPr>
            <p:ph idx="1"/>
          </p:nvPr>
        </p:nvSpPr>
        <p:spPr/>
        <p:txBody>
          <a:bodyPr>
            <a:normAutofit/>
          </a:bodyPr>
          <a:lstStyle/>
          <a:p>
            <a:pPr algn="just">
              <a:lnSpc>
                <a:spcPct val="150000"/>
              </a:lnSpc>
            </a:pPr>
            <a:r>
              <a:rPr lang="en-US" sz="2200" b="0" i="0" dirty="0">
                <a:solidFill>
                  <a:srgbClr val="16191F"/>
                </a:solidFill>
                <a:effectLst/>
                <a:latin typeface="Times New Roman" panose="02020603050405020304" pitchFamily="18" charset="0"/>
                <a:cs typeface="Times New Roman" panose="02020603050405020304" pitchFamily="18" charset="0"/>
              </a:rPr>
              <a:t>It is important to remember that ML is not </a:t>
            </a:r>
            <a:r>
              <a:rPr lang="en-US" sz="2200" b="1" i="0" dirty="0">
                <a:solidFill>
                  <a:srgbClr val="16191F"/>
                </a:solidFill>
                <a:effectLst/>
                <a:latin typeface="Times New Roman" panose="02020603050405020304" pitchFamily="18" charset="0"/>
                <a:cs typeface="Times New Roman" panose="02020603050405020304" pitchFamily="18" charset="0"/>
              </a:rPr>
              <a:t>a solution for every type of problem</a:t>
            </a:r>
            <a:r>
              <a:rPr lang="en-US" sz="2200" b="0" i="0" dirty="0">
                <a:solidFill>
                  <a:srgbClr val="16191F"/>
                </a:solidFill>
                <a:effectLst/>
                <a:latin typeface="Times New Roman" panose="02020603050405020304" pitchFamily="18" charset="0"/>
                <a:cs typeface="Times New Roman" panose="02020603050405020304" pitchFamily="18" charset="0"/>
              </a:rPr>
              <a:t>. </a:t>
            </a:r>
          </a:p>
          <a:p>
            <a:pPr algn="just">
              <a:lnSpc>
                <a:spcPct val="150000"/>
              </a:lnSpc>
            </a:pPr>
            <a:r>
              <a:rPr lang="en-US" sz="2200" b="0" i="0" dirty="0">
                <a:solidFill>
                  <a:srgbClr val="16191F"/>
                </a:solidFill>
                <a:effectLst/>
                <a:latin typeface="Times New Roman" panose="02020603050405020304" pitchFamily="18" charset="0"/>
                <a:cs typeface="Times New Roman" panose="02020603050405020304" pitchFamily="18" charset="0"/>
              </a:rPr>
              <a:t>There are certain cases where </a:t>
            </a:r>
            <a:r>
              <a:rPr lang="en-US" sz="2200" b="1" i="0" dirty="0">
                <a:solidFill>
                  <a:srgbClr val="16191F"/>
                </a:solidFill>
                <a:effectLst/>
                <a:latin typeface="Times New Roman" panose="02020603050405020304" pitchFamily="18" charset="0"/>
                <a:cs typeface="Times New Roman" panose="02020603050405020304" pitchFamily="18" charset="0"/>
              </a:rPr>
              <a:t>robust solutions </a:t>
            </a:r>
            <a:r>
              <a:rPr lang="en-US" sz="2200" b="0" i="0" dirty="0">
                <a:solidFill>
                  <a:srgbClr val="16191F"/>
                </a:solidFill>
                <a:effectLst/>
                <a:latin typeface="Times New Roman" panose="02020603050405020304" pitchFamily="18" charset="0"/>
                <a:cs typeface="Times New Roman" panose="02020603050405020304" pitchFamily="18" charset="0"/>
              </a:rPr>
              <a:t>can be developed without using ML techniques. </a:t>
            </a:r>
          </a:p>
          <a:p>
            <a:pPr algn="just">
              <a:lnSpc>
                <a:spcPct val="150000"/>
              </a:lnSpc>
            </a:pPr>
            <a:r>
              <a:rPr lang="en-US" sz="2200" b="0" i="0" dirty="0">
                <a:solidFill>
                  <a:srgbClr val="16191F"/>
                </a:solidFill>
                <a:effectLst/>
                <a:latin typeface="Times New Roman" panose="02020603050405020304" pitchFamily="18" charset="0"/>
                <a:cs typeface="Times New Roman" panose="02020603050405020304" pitchFamily="18" charset="0"/>
              </a:rPr>
              <a:t>For example, you don not need ML if you can determine a target value by using </a:t>
            </a:r>
            <a:r>
              <a:rPr lang="en-US" sz="2200" b="1" i="0" dirty="0">
                <a:solidFill>
                  <a:srgbClr val="16191F"/>
                </a:solidFill>
                <a:effectLst/>
                <a:latin typeface="Times New Roman" panose="02020603050405020304" pitchFamily="18" charset="0"/>
                <a:cs typeface="Times New Roman" panose="02020603050405020304" pitchFamily="18" charset="0"/>
              </a:rPr>
              <a:t>simple rules</a:t>
            </a:r>
            <a:r>
              <a:rPr lang="en-US" sz="2200" b="0" i="0" dirty="0">
                <a:solidFill>
                  <a:srgbClr val="16191F"/>
                </a:solidFill>
                <a:effectLst/>
                <a:latin typeface="Times New Roman" panose="02020603050405020304" pitchFamily="18" charset="0"/>
                <a:cs typeface="Times New Roman" panose="02020603050405020304" pitchFamily="18" charset="0"/>
              </a:rPr>
              <a:t>, </a:t>
            </a:r>
            <a:r>
              <a:rPr lang="en-US" sz="2200" b="1" i="0" dirty="0">
                <a:solidFill>
                  <a:srgbClr val="16191F"/>
                </a:solidFill>
                <a:effectLst/>
                <a:latin typeface="Times New Roman" panose="02020603050405020304" pitchFamily="18" charset="0"/>
                <a:cs typeface="Times New Roman" panose="02020603050405020304" pitchFamily="18" charset="0"/>
              </a:rPr>
              <a:t>computations</a:t>
            </a:r>
            <a:r>
              <a:rPr lang="en-US" sz="2200" b="0" i="0" dirty="0">
                <a:solidFill>
                  <a:srgbClr val="16191F"/>
                </a:solidFill>
                <a:effectLst/>
                <a:latin typeface="Times New Roman" panose="02020603050405020304" pitchFamily="18" charset="0"/>
                <a:cs typeface="Times New Roman" panose="02020603050405020304" pitchFamily="18" charset="0"/>
              </a:rPr>
              <a:t>, or </a:t>
            </a:r>
            <a:r>
              <a:rPr lang="en-US" sz="2200" b="1" i="0" dirty="0">
                <a:solidFill>
                  <a:srgbClr val="16191F"/>
                </a:solidFill>
                <a:effectLst/>
                <a:latin typeface="Times New Roman" panose="02020603050405020304" pitchFamily="18" charset="0"/>
                <a:cs typeface="Times New Roman" panose="02020603050405020304" pitchFamily="18" charset="0"/>
              </a:rPr>
              <a:t>predetermined</a:t>
            </a:r>
            <a:r>
              <a:rPr lang="en-US" sz="2200" b="0" i="0" dirty="0">
                <a:solidFill>
                  <a:srgbClr val="16191F"/>
                </a:solidFill>
                <a:effectLst/>
                <a:latin typeface="Times New Roman" panose="02020603050405020304" pitchFamily="18" charset="0"/>
                <a:cs typeface="Times New Roman" panose="02020603050405020304" pitchFamily="18" charset="0"/>
              </a:rPr>
              <a:t> steps that can be programmed without needing any data-driven learning.</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3564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8A2C-8954-2781-FB5D-7262115BB2E6}"/>
              </a:ext>
            </a:extLst>
          </p:cNvPr>
          <p:cNvSpPr>
            <a:spLocks noGrp="1"/>
          </p:cNvSpPr>
          <p:nvPr>
            <p:ph type="title"/>
          </p:nvPr>
        </p:nvSpPr>
        <p:spPr>
          <a:xfrm>
            <a:off x="838200" y="365126"/>
            <a:ext cx="10515600" cy="1010914"/>
          </a:xfrm>
        </p:spPr>
        <p:txBody>
          <a:bodyPr/>
          <a:lstStyle/>
          <a:p>
            <a:pPr algn="ctr"/>
            <a:r>
              <a:rPr lang="en-US" b="0" i="0" dirty="0">
                <a:solidFill>
                  <a:srgbClr val="16191F"/>
                </a:solidFill>
                <a:effectLst/>
                <a:latin typeface="Amazon Ember"/>
              </a:rPr>
              <a:t>When to Use Machine Learning</a:t>
            </a:r>
            <a:endParaRPr lang="en-US" dirty="0"/>
          </a:p>
        </p:txBody>
      </p:sp>
      <p:sp>
        <p:nvSpPr>
          <p:cNvPr id="3" name="Content Placeholder 2">
            <a:extLst>
              <a:ext uri="{FF2B5EF4-FFF2-40B4-BE49-F238E27FC236}">
                <a16:creationId xmlns:a16="http://schemas.microsoft.com/office/drawing/2014/main" id="{12D497F2-74CF-443D-EDE8-2E1FFDA60E3B}"/>
              </a:ext>
            </a:extLst>
          </p:cNvPr>
          <p:cNvSpPr>
            <a:spLocks noGrp="1"/>
          </p:cNvSpPr>
          <p:nvPr>
            <p:ph idx="1"/>
          </p:nvPr>
        </p:nvSpPr>
        <p:spPr>
          <a:xfrm>
            <a:off x="838200" y="1828800"/>
            <a:ext cx="10515600" cy="4348164"/>
          </a:xfrm>
        </p:spPr>
        <p:txBody>
          <a:bodyPr>
            <a:noAutofit/>
          </a:bodyPr>
          <a:lstStyle/>
          <a:p>
            <a:pPr algn="just">
              <a:lnSpc>
                <a:spcPct val="150000"/>
              </a:lnSpc>
            </a:pPr>
            <a:r>
              <a:rPr lang="en-US" sz="2200" b="0" i="0" dirty="0">
                <a:solidFill>
                  <a:srgbClr val="16191F"/>
                </a:solidFill>
                <a:effectLst/>
                <a:latin typeface="Times New Roman" panose="02020603050405020304" pitchFamily="18" charset="0"/>
                <a:cs typeface="Times New Roman" panose="02020603050405020304" pitchFamily="18" charset="0"/>
              </a:rPr>
              <a:t>Use machine learning for the following situations:</a:t>
            </a:r>
          </a:p>
          <a:p>
            <a:pPr lvl="1" algn="just">
              <a:lnSpc>
                <a:spcPct val="150000"/>
              </a:lnSpc>
            </a:pPr>
            <a:r>
              <a:rPr lang="en-US" sz="2200" b="1" i="1" dirty="0">
                <a:effectLst/>
                <a:latin typeface="Times New Roman" panose="02020603050405020304" pitchFamily="18" charset="0"/>
                <a:cs typeface="Times New Roman" panose="02020603050405020304" pitchFamily="18" charset="0"/>
              </a:rPr>
              <a:t>You cannot code the rules</a:t>
            </a:r>
            <a:r>
              <a:rPr lang="en-US" sz="2200" b="0" i="1" dirty="0">
                <a:solidFill>
                  <a:srgbClr val="16191F"/>
                </a:solidFill>
                <a:effectLst/>
                <a:latin typeface="Times New Roman" panose="02020603050405020304" pitchFamily="18" charset="0"/>
                <a:cs typeface="Times New Roman" panose="02020603050405020304" pitchFamily="18" charset="0"/>
              </a:rPr>
              <a:t>:</a:t>
            </a:r>
            <a:r>
              <a:rPr lang="en-US" sz="2200" b="0" i="0" dirty="0">
                <a:solidFill>
                  <a:srgbClr val="16191F"/>
                </a:solidFill>
                <a:effectLst/>
                <a:latin typeface="Times New Roman" panose="02020603050405020304" pitchFamily="18" charset="0"/>
                <a:cs typeface="Times New Roman" panose="02020603050405020304" pitchFamily="18" charset="0"/>
              </a:rPr>
              <a:t> Many human tasks (such as recognizing whether an email is spam or not spam) cannot be adequately solved using a simple (deterministic), rule-based solution. A large number of factors could influence the answer. </a:t>
            </a:r>
          </a:p>
          <a:p>
            <a:pPr lvl="1" algn="just">
              <a:lnSpc>
                <a:spcPct val="150000"/>
              </a:lnSpc>
            </a:pPr>
            <a:r>
              <a:rPr lang="en-US" sz="2200" b="1" i="1" dirty="0">
                <a:solidFill>
                  <a:srgbClr val="16191F"/>
                </a:solidFill>
                <a:effectLst/>
                <a:latin typeface="Times New Roman" panose="02020603050405020304" pitchFamily="18" charset="0"/>
                <a:cs typeface="Times New Roman" panose="02020603050405020304" pitchFamily="18" charset="0"/>
              </a:rPr>
              <a:t>You cannot scale</a:t>
            </a:r>
            <a:r>
              <a:rPr lang="en-US" sz="2200" b="0" i="1" dirty="0">
                <a:solidFill>
                  <a:srgbClr val="16191F"/>
                </a:solidFill>
                <a:effectLst/>
                <a:latin typeface="Times New Roman" panose="02020603050405020304" pitchFamily="18" charset="0"/>
                <a:cs typeface="Times New Roman" panose="02020603050405020304" pitchFamily="18" charset="0"/>
              </a:rPr>
              <a:t>:</a:t>
            </a:r>
            <a:r>
              <a:rPr lang="en-US" sz="2200" b="0" i="0" dirty="0">
                <a:solidFill>
                  <a:srgbClr val="16191F"/>
                </a:solidFill>
                <a:effectLst/>
                <a:latin typeface="Times New Roman" panose="02020603050405020304" pitchFamily="18" charset="0"/>
                <a:cs typeface="Times New Roman" panose="02020603050405020304" pitchFamily="18" charset="0"/>
              </a:rPr>
              <a:t> You might be able to manually recognize a </a:t>
            </a:r>
            <a:r>
              <a:rPr lang="en-US" sz="2200" b="1" i="0" dirty="0">
                <a:solidFill>
                  <a:srgbClr val="16191F"/>
                </a:solidFill>
                <a:effectLst/>
                <a:latin typeface="Times New Roman" panose="02020603050405020304" pitchFamily="18" charset="0"/>
                <a:cs typeface="Times New Roman" panose="02020603050405020304" pitchFamily="18" charset="0"/>
              </a:rPr>
              <a:t>few hundred emails </a:t>
            </a:r>
            <a:r>
              <a:rPr lang="en-US" sz="2200" b="0" i="0" dirty="0">
                <a:solidFill>
                  <a:srgbClr val="16191F"/>
                </a:solidFill>
                <a:effectLst/>
                <a:latin typeface="Times New Roman" panose="02020603050405020304" pitchFamily="18" charset="0"/>
                <a:cs typeface="Times New Roman" panose="02020603050405020304" pitchFamily="18" charset="0"/>
              </a:rPr>
              <a:t>and decide whether they are spam or not. </a:t>
            </a:r>
          </a:p>
          <a:p>
            <a:pPr lvl="1" algn="just">
              <a:lnSpc>
                <a:spcPct val="150000"/>
              </a:lnSpc>
            </a:pPr>
            <a:r>
              <a:rPr lang="en-US" sz="2200" b="0" i="0" dirty="0">
                <a:solidFill>
                  <a:srgbClr val="16191F"/>
                </a:solidFill>
                <a:effectLst/>
                <a:latin typeface="Times New Roman" panose="02020603050405020304" pitchFamily="18" charset="0"/>
                <a:cs typeface="Times New Roman" panose="02020603050405020304" pitchFamily="18" charset="0"/>
              </a:rPr>
              <a:t>However, this task becomes tedious for millions of emails. ML solutions are effective at handling large-scale problems.</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0215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54BE-3427-D798-2549-D9D1ABA92A0F}"/>
              </a:ext>
            </a:extLst>
          </p:cNvPr>
          <p:cNvSpPr>
            <a:spLocks noGrp="1"/>
          </p:cNvSpPr>
          <p:nvPr>
            <p:ph type="title"/>
          </p:nvPr>
        </p:nvSpPr>
        <p:spPr/>
        <p:txBody>
          <a:bodyPr/>
          <a:lstStyle/>
          <a:p>
            <a:pPr algn="ctr"/>
            <a:r>
              <a:rPr lang="en-US" dirty="0"/>
              <a:t>The essence of machine learning</a:t>
            </a:r>
          </a:p>
        </p:txBody>
      </p:sp>
      <p:sp>
        <p:nvSpPr>
          <p:cNvPr id="4" name="Text Placeholder 2">
            <a:extLst>
              <a:ext uri="{FF2B5EF4-FFF2-40B4-BE49-F238E27FC236}">
                <a16:creationId xmlns:a16="http://schemas.microsoft.com/office/drawing/2014/main" id="{5A984B37-4F13-47C6-7C49-7CB60936F2C4}"/>
              </a:ext>
            </a:extLst>
          </p:cNvPr>
          <p:cNvSpPr txBox="1">
            <a:spLocks/>
          </p:cNvSpPr>
          <p:nvPr/>
        </p:nvSpPr>
        <p:spPr>
          <a:xfrm>
            <a:off x="504000" y="1769040"/>
            <a:ext cx="9071640" cy="1832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lvl="1" indent="-285750">
              <a:buFont typeface="Arial" panose="020B0604020202020204" pitchFamily="34" charset="0"/>
              <a:buChar char="•"/>
            </a:pPr>
            <a:r>
              <a:rPr lang="en-US" sz="2800" kern="0" dirty="0">
                <a:solidFill>
                  <a:sysClr val="windowText" lastClr="000000"/>
                </a:solidFill>
              </a:rPr>
              <a:t>A pattern exists</a:t>
            </a:r>
          </a:p>
          <a:p>
            <a:pPr marL="285750" lvl="1" indent="-285750">
              <a:buFont typeface="Arial" panose="020B0604020202020204" pitchFamily="34" charset="0"/>
              <a:buChar char="•"/>
            </a:pPr>
            <a:r>
              <a:rPr lang="en-US" sz="2800" kern="0" dirty="0">
                <a:solidFill>
                  <a:sysClr val="windowText" lastClr="000000"/>
                </a:solidFill>
              </a:rPr>
              <a:t>We cannot express it </a:t>
            </a:r>
            <a:r>
              <a:rPr lang="en-US" sz="2800" b="1" kern="0" dirty="0">
                <a:solidFill>
                  <a:sysClr val="windowText" lastClr="000000"/>
                </a:solidFill>
              </a:rPr>
              <a:t>programmatically</a:t>
            </a:r>
          </a:p>
          <a:p>
            <a:pPr marL="285750" lvl="1" indent="-285750">
              <a:buFont typeface="Arial" panose="020B0604020202020204" pitchFamily="34" charset="0"/>
              <a:buChar char="•"/>
            </a:pPr>
            <a:r>
              <a:rPr lang="en-US" sz="2800" kern="0" dirty="0">
                <a:solidFill>
                  <a:sysClr val="windowText" lastClr="000000"/>
                </a:solidFill>
              </a:rPr>
              <a:t>We have data on it</a:t>
            </a:r>
          </a:p>
        </p:txBody>
      </p:sp>
      <p:pic>
        <p:nvPicPr>
          <p:cNvPr id="8194" name="Picture 2" descr="Machine learning revolution is still some way off | Financial Times">
            <a:extLst>
              <a:ext uri="{FF2B5EF4-FFF2-40B4-BE49-F238E27FC236}">
                <a16:creationId xmlns:a16="http://schemas.microsoft.com/office/drawing/2014/main" id="{1D2C7171-37B5-1A26-25DA-F8656ECA7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71059"/>
            <a:ext cx="4370932" cy="24563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2" name="Picture 10" descr="Neural Networks From Scratch - victorzhou.com">
            <a:extLst>
              <a:ext uri="{FF2B5EF4-FFF2-40B4-BE49-F238E27FC236}">
                <a16:creationId xmlns:a16="http://schemas.microsoft.com/office/drawing/2014/main" id="{748E6373-696F-D658-BBB4-38C38A0C5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884" y="3680196"/>
            <a:ext cx="5750312" cy="287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769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181C-8538-90C2-36BA-1D4E3338DE83}"/>
              </a:ext>
            </a:extLst>
          </p:cNvPr>
          <p:cNvSpPr>
            <a:spLocks noGrp="1"/>
          </p:cNvSpPr>
          <p:nvPr>
            <p:ph type="title"/>
          </p:nvPr>
        </p:nvSpPr>
        <p:spPr/>
        <p:txBody>
          <a:bodyPr/>
          <a:lstStyle/>
          <a:p>
            <a:pPr algn="ctr"/>
            <a:r>
              <a:rPr lang="en-US" dirty="0"/>
              <a:t>ML representation </a:t>
            </a:r>
          </a:p>
        </p:txBody>
      </p:sp>
      <p:sp>
        <p:nvSpPr>
          <p:cNvPr id="3" name="Content Placeholder 2">
            <a:extLst>
              <a:ext uri="{FF2B5EF4-FFF2-40B4-BE49-F238E27FC236}">
                <a16:creationId xmlns:a16="http://schemas.microsoft.com/office/drawing/2014/main" id="{CB57A9EA-3426-BC3B-DC8E-A260B1466209}"/>
              </a:ext>
            </a:extLst>
          </p:cNvPr>
          <p:cNvSpPr>
            <a:spLocks noGrp="1"/>
          </p:cNvSpPr>
          <p:nvPr>
            <p:ph idx="1"/>
          </p:nvPr>
        </p:nvSpPr>
        <p:spPr/>
        <p:txBody>
          <a:bodyPr>
            <a:normAutofit/>
          </a:bodyPr>
          <a:lstStyle/>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Every machine learning algorithm has three components:</a:t>
            </a:r>
          </a:p>
          <a:p>
            <a:pPr marL="720000" lvl="1" indent="-45720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Representation / Model Class</a:t>
            </a:r>
          </a:p>
          <a:p>
            <a:pPr marL="720000" lvl="1" indent="-45720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Evaluation / Objective Function</a:t>
            </a:r>
          </a:p>
          <a:p>
            <a:pPr marL="720000" lvl="1" indent="-45720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Optimization</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000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B5C1-5759-304E-67EF-FAA4CAE18F43}"/>
              </a:ext>
            </a:extLst>
          </p:cNvPr>
          <p:cNvSpPr>
            <a:spLocks noGrp="1"/>
          </p:cNvSpPr>
          <p:nvPr>
            <p:ph type="title"/>
          </p:nvPr>
        </p:nvSpPr>
        <p:spPr>
          <a:xfrm>
            <a:off x="838200" y="365126"/>
            <a:ext cx="10515600" cy="939892"/>
          </a:xfrm>
        </p:spPr>
        <p:txBody>
          <a:bodyPr/>
          <a:lstStyle/>
          <a:p>
            <a:pPr algn="ctr"/>
            <a:r>
              <a:rPr lang="en-US" dirty="0"/>
              <a:t>Where does ML fit in?</a:t>
            </a:r>
          </a:p>
        </p:txBody>
      </p:sp>
      <p:sp>
        <p:nvSpPr>
          <p:cNvPr id="4" name="Oval 3">
            <a:extLst>
              <a:ext uri="{FF2B5EF4-FFF2-40B4-BE49-F238E27FC236}">
                <a16:creationId xmlns:a16="http://schemas.microsoft.com/office/drawing/2014/main" id="{B3D29A5C-035C-922F-B0B1-97E52F0279F0}"/>
              </a:ext>
            </a:extLst>
          </p:cNvPr>
          <p:cNvSpPr/>
          <p:nvPr/>
        </p:nvSpPr>
        <p:spPr>
          <a:xfrm>
            <a:off x="8646666" y="1575014"/>
            <a:ext cx="2343150" cy="1451185"/>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Applied Math</a:t>
            </a:r>
          </a:p>
        </p:txBody>
      </p:sp>
      <p:sp>
        <p:nvSpPr>
          <p:cNvPr id="5" name="Oval 4">
            <a:extLst>
              <a:ext uri="{FF2B5EF4-FFF2-40B4-BE49-F238E27FC236}">
                <a16:creationId xmlns:a16="http://schemas.microsoft.com/office/drawing/2014/main" id="{5D564FA2-9798-D142-DB2C-83D565E14425}"/>
              </a:ext>
            </a:extLst>
          </p:cNvPr>
          <p:cNvSpPr/>
          <p:nvPr/>
        </p:nvSpPr>
        <p:spPr>
          <a:xfrm>
            <a:off x="1727112" y="1575014"/>
            <a:ext cx="2449136" cy="1451185"/>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Biology</a:t>
            </a:r>
          </a:p>
          <a:p>
            <a:pPr algn="ctr"/>
            <a:r>
              <a:rPr lang="en-US" sz="2200" dirty="0">
                <a:solidFill>
                  <a:schemeClr val="tx1"/>
                </a:solidFill>
              </a:rPr>
              <a:t>Neuroscience</a:t>
            </a:r>
          </a:p>
        </p:txBody>
      </p:sp>
      <p:sp>
        <p:nvSpPr>
          <p:cNvPr id="6" name="Oval 5">
            <a:extLst>
              <a:ext uri="{FF2B5EF4-FFF2-40B4-BE49-F238E27FC236}">
                <a16:creationId xmlns:a16="http://schemas.microsoft.com/office/drawing/2014/main" id="{696A61A1-F0C1-FA8E-FAFC-74F64D38FC15}"/>
              </a:ext>
            </a:extLst>
          </p:cNvPr>
          <p:cNvSpPr/>
          <p:nvPr/>
        </p:nvSpPr>
        <p:spPr>
          <a:xfrm>
            <a:off x="1833098" y="4643594"/>
            <a:ext cx="2343150" cy="1451185"/>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Computer Science</a:t>
            </a:r>
          </a:p>
        </p:txBody>
      </p:sp>
      <p:sp>
        <p:nvSpPr>
          <p:cNvPr id="7" name="Oval 6">
            <a:extLst>
              <a:ext uri="{FF2B5EF4-FFF2-40B4-BE49-F238E27FC236}">
                <a16:creationId xmlns:a16="http://schemas.microsoft.com/office/drawing/2014/main" id="{4550B525-F875-BDCE-26B7-BF779F99A921}"/>
              </a:ext>
            </a:extLst>
          </p:cNvPr>
          <p:cNvSpPr/>
          <p:nvPr/>
        </p:nvSpPr>
        <p:spPr>
          <a:xfrm>
            <a:off x="8646666" y="4643594"/>
            <a:ext cx="2343150" cy="1451185"/>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Statistics</a:t>
            </a:r>
          </a:p>
        </p:txBody>
      </p:sp>
      <p:sp>
        <p:nvSpPr>
          <p:cNvPr id="8" name="Oval 7">
            <a:extLst>
              <a:ext uri="{FF2B5EF4-FFF2-40B4-BE49-F238E27FC236}">
                <a16:creationId xmlns:a16="http://schemas.microsoft.com/office/drawing/2014/main" id="{AE79CC87-0AD2-C48C-C7AD-78F7064FCBDA}"/>
              </a:ext>
            </a:extLst>
          </p:cNvPr>
          <p:cNvSpPr/>
          <p:nvPr/>
        </p:nvSpPr>
        <p:spPr>
          <a:xfrm>
            <a:off x="5288786" y="3192408"/>
            <a:ext cx="2343150" cy="14511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Machine Learning</a:t>
            </a:r>
          </a:p>
        </p:txBody>
      </p:sp>
      <p:sp>
        <p:nvSpPr>
          <p:cNvPr id="13" name="Isosceles Triangle 12">
            <a:extLst>
              <a:ext uri="{FF2B5EF4-FFF2-40B4-BE49-F238E27FC236}">
                <a16:creationId xmlns:a16="http://schemas.microsoft.com/office/drawing/2014/main" id="{0615B8EA-9BF4-9965-9AB9-5B0757C777F4}"/>
              </a:ext>
            </a:extLst>
          </p:cNvPr>
          <p:cNvSpPr/>
          <p:nvPr/>
        </p:nvSpPr>
        <p:spPr>
          <a:xfrm rot="7727807">
            <a:off x="4332747" y="2814221"/>
            <a:ext cx="905523" cy="61477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1163FCF3-6757-94F2-49CC-09D2D4286089}"/>
              </a:ext>
            </a:extLst>
          </p:cNvPr>
          <p:cNvSpPr/>
          <p:nvPr/>
        </p:nvSpPr>
        <p:spPr>
          <a:xfrm rot="4533603">
            <a:off x="4315710" y="4638580"/>
            <a:ext cx="905523" cy="61477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9DCD4BB2-F547-8548-26E2-39300F168643}"/>
              </a:ext>
            </a:extLst>
          </p:cNvPr>
          <p:cNvSpPr/>
          <p:nvPr/>
        </p:nvSpPr>
        <p:spPr>
          <a:xfrm rot="14538711">
            <a:off x="7748810" y="2885018"/>
            <a:ext cx="905523" cy="61477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DE4AE8B-4BAE-A381-37AB-4A33EE91B77F}"/>
              </a:ext>
            </a:extLst>
          </p:cNvPr>
          <p:cNvSpPr/>
          <p:nvPr/>
        </p:nvSpPr>
        <p:spPr>
          <a:xfrm rot="17672589">
            <a:off x="7686540" y="4606709"/>
            <a:ext cx="905523" cy="61477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6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4D1C-7F6A-7B96-9CA6-0ED05B0173E5}"/>
              </a:ext>
            </a:extLst>
          </p:cNvPr>
          <p:cNvSpPr>
            <a:spLocks noGrp="1"/>
          </p:cNvSpPr>
          <p:nvPr>
            <p:ph type="title"/>
          </p:nvPr>
        </p:nvSpPr>
        <p:spPr/>
        <p:txBody>
          <a:bodyPr/>
          <a:lstStyle/>
          <a:p>
            <a:pPr algn="ctr"/>
            <a:r>
              <a:rPr lang="en-US" b="0" i="0" dirty="0">
                <a:effectLst/>
                <a:latin typeface="erdana"/>
              </a:rPr>
              <a:t>Applications of Machine learning</a:t>
            </a:r>
            <a:endParaRPr lang="en-US" dirty="0"/>
          </a:p>
        </p:txBody>
      </p:sp>
      <p:pic>
        <p:nvPicPr>
          <p:cNvPr id="2050" name="Picture 2">
            <a:extLst>
              <a:ext uri="{FF2B5EF4-FFF2-40B4-BE49-F238E27FC236}">
                <a16:creationId xmlns:a16="http://schemas.microsoft.com/office/drawing/2014/main" id="{2DA3001D-22DB-2410-82BF-AC859E3F0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543844"/>
            <a:ext cx="5943600" cy="5095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80DC79-2FDA-955D-5912-29D1A7A08316}"/>
              </a:ext>
            </a:extLst>
          </p:cNvPr>
          <p:cNvSpPr txBox="1"/>
          <p:nvPr/>
        </p:nvSpPr>
        <p:spPr>
          <a:xfrm>
            <a:off x="10515600" y="6492875"/>
            <a:ext cx="2543175" cy="276999"/>
          </a:xfrm>
          <a:prstGeom prst="rect">
            <a:avLst/>
          </a:prstGeom>
          <a:noFill/>
        </p:spPr>
        <p:txBody>
          <a:bodyPr wrap="square">
            <a:spAutoFit/>
          </a:bodyPr>
          <a:lstStyle/>
          <a:p>
            <a:r>
              <a:rPr lang="en-US" sz="1200" dirty="0"/>
              <a:t>http://www.test.com/</a:t>
            </a:r>
          </a:p>
        </p:txBody>
      </p:sp>
    </p:spTree>
    <p:extLst>
      <p:ext uri="{BB962C8B-B14F-4D97-AF65-F5344CB8AC3E}">
        <p14:creationId xmlns:p14="http://schemas.microsoft.com/office/powerpoint/2010/main" val="3851255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F5B7-E3CE-6A77-B719-918C3E5C3A16}"/>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1748A244-0D63-DFAC-C031-4599BACED27C}"/>
              </a:ext>
            </a:extLst>
          </p:cNvPr>
          <p:cNvSpPr>
            <a:spLocks noGrp="1"/>
          </p:cNvSpPr>
          <p:nvPr>
            <p:ph idx="1"/>
          </p:nvPr>
        </p:nvSpPr>
        <p:spPr>
          <a:xfrm>
            <a:off x="838200" y="2503503"/>
            <a:ext cx="10515600" cy="3673460"/>
          </a:xfrm>
        </p:spPr>
        <p:txBody>
          <a:bodyPr>
            <a:normAutofit/>
          </a:bodyPr>
          <a:lstStyle/>
          <a:p>
            <a:pPr marL="0" indent="0" algn="ctr">
              <a:buNone/>
            </a:pPr>
            <a:r>
              <a:rPr lang="en-US" sz="6000" b="1" dirty="0"/>
              <a:t>Differences between AI and ML</a:t>
            </a:r>
          </a:p>
        </p:txBody>
      </p:sp>
    </p:spTree>
    <p:extLst>
      <p:ext uri="{BB962C8B-B14F-4D97-AF65-F5344CB8AC3E}">
        <p14:creationId xmlns:p14="http://schemas.microsoft.com/office/powerpoint/2010/main" val="461627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A016-D35E-CC17-1E8F-598F0581ABAC}"/>
              </a:ext>
            </a:extLst>
          </p:cNvPr>
          <p:cNvSpPr>
            <a:spLocks noGrp="1"/>
          </p:cNvSpPr>
          <p:nvPr>
            <p:ph type="title"/>
          </p:nvPr>
        </p:nvSpPr>
        <p:spPr>
          <a:xfrm>
            <a:off x="838200" y="205328"/>
            <a:ext cx="10515600" cy="939892"/>
          </a:xfrm>
        </p:spPr>
        <p:txBody>
          <a:bodyPr/>
          <a:lstStyle/>
          <a:p>
            <a:pPr algn="ctr"/>
            <a:r>
              <a:rPr lang="en-US" dirty="0"/>
              <a:t>How does Machine Learning works</a:t>
            </a:r>
          </a:p>
        </p:txBody>
      </p:sp>
      <p:pic>
        <p:nvPicPr>
          <p:cNvPr id="10242" name="Picture 2" descr="Machine Learning, Artificial Intelligence Gain Healthcare Momentum">
            <a:extLst>
              <a:ext uri="{FF2B5EF4-FFF2-40B4-BE49-F238E27FC236}">
                <a16:creationId xmlns:a16="http://schemas.microsoft.com/office/drawing/2014/main" id="{3C1C8A0A-CEA7-0CB5-2532-96A289605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260" y="1877200"/>
            <a:ext cx="718721" cy="7151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369272-50C9-1330-09AC-6150B7AAC7B6}"/>
              </a:ext>
            </a:extLst>
          </p:cNvPr>
          <p:cNvSpPr txBox="1"/>
          <p:nvPr/>
        </p:nvSpPr>
        <p:spPr>
          <a:xfrm>
            <a:off x="3932808" y="1507868"/>
            <a:ext cx="1394997" cy="369332"/>
          </a:xfrm>
          <a:prstGeom prst="rect">
            <a:avLst/>
          </a:prstGeom>
          <a:noFill/>
        </p:spPr>
        <p:txBody>
          <a:bodyPr wrap="none" rtlCol="0">
            <a:spAutoFit/>
          </a:bodyPr>
          <a:lstStyle/>
          <a:p>
            <a:r>
              <a:rPr lang="en-US" dirty="0"/>
              <a:t>Training data</a:t>
            </a:r>
          </a:p>
        </p:txBody>
      </p:sp>
      <p:pic>
        <p:nvPicPr>
          <p:cNvPr id="10244" name="Picture 4" descr="Migrate Deep Learning Training onto Mobile Devices! | by Saman Biook |  Becoming Human: Artificial Intelligence Magazine">
            <a:extLst>
              <a:ext uri="{FF2B5EF4-FFF2-40B4-BE49-F238E27FC236}">
                <a16:creationId xmlns:a16="http://schemas.microsoft.com/office/drawing/2014/main" id="{889A0859-5348-5ADF-D4FB-F43675ED581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4190676" y="3116007"/>
            <a:ext cx="718305" cy="7151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B53B28-0D94-5178-0E6D-387229AD87AE}"/>
              </a:ext>
            </a:extLst>
          </p:cNvPr>
          <p:cNvSpPr txBox="1"/>
          <p:nvPr/>
        </p:nvSpPr>
        <p:spPr>
          <a:xfrm>
            <a:off x="3512370" y="2746675"/>
            <a:ext cx="2236703" cy="369332"/>
          </a:xfrm>
          <a:prstGeom prst="rect">
            <a:avLst/>
          </a:prstGeom>
          <a:noFill/>
        </p:spPr>
        <p:txBody>
          <a:bodyPr wrap="none" rtlCol="0">
            <a:spAutoFit/>
          </a:bodyPr>
          <a:lstStyle/>
          <a:p>
            <a:r>
              <a:rPr lang="en-US" dirty="0"/>
              <a:t>Training ML algorithm</a:t>
            </a:r>
          </a:p>
        </p:txBody>
      </p:sp>
      <p:sp>
        <p:nvSpPr>
          <p:cNvPr id="5" name="Arrow: Down 4">
            <a:extLst>
              <a:ext uri="{FF2B5EF4-FFF2-40B4-BE49-F238E27FC236}">
                <a16:creationId xmlns:a16="http://schemas.microsoft.com/office/drawing/2014/main" id="{E0DB6BEE-A3F6-6BB4-C2AD-250244A265EE}"/>
              </a:ext>
            </a:extLst>
          </p:cNvPr>
          <p:cNvSpPr/>
          <p:nvPr/>
        </p:nvSpPr>
        <p:spPr>
          <a:xfrm>
            <a:off x="4505024" y="2644582"/>
            <a:ext cx="97654" cy="2041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46" name="Picture 6" descr="Input data - Free arrows icons">
            <a:extLst>
              <a:ext uri="{FF2B5EF4-FFF2-40B4-BE49-F238E27FC236}">
                <a16:creationId xmlns:a16="http://schemas.microsoft.com/office/drawing/2014/main" id="{C1C44A43-A28C-B707-402A-D9B0F6940D3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190676" y="4324745"/>
            <a:ext cx="718305" cy="8123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E7017A-E2ED-D7AF-D073-93187B27F544}"/>
              </a:ext>
            </a:extLst>
          </p:cNvPr>
          <p:cNvSpPr txBox="1"/>
          <p:nvPr/>
        </p:nvSpPr>
        <p:spPr>
          <a:xfrm>
            <a:off x="3693455" y="4015800"/>
            <a:ext cx="1809983" cy="369332"/>
          </a:xfrm>
          <a:prstGeom prst="rect">
            <a:avLst/>
          </a:prstGeom>
          <a:noFill/>
        </p:spPr>
        <p:txBody>
          <a:bodyPr wrap="none" rtlCol="0">
            <a:spAutoFit/>
          </a:bodyPr>
          <a:lstStyle/>
          <a:p>
            <a:r>
              <a:rPr lang="en-US" dirty="0"/>
              <a:t>Model input data</a:t>
            </a:r>
          </a:p>
        </p:txBody>
      </p:sp>
      <p:sp>
        <p:nvSpPr>
          <p:cNvPr id="11" name="Arrow: Down 10">
            <a:extLst>
              <a:ext uri="{FF2B5EF4-FFF2-40B4-BE49-F238E27FC236}">
                <a16:creationId xmlns:a16="http://schemas.microsoft.com/office/drawing/2014/main" id="{AE68AC52-6F0F-7881-F08A-057391AC41E0}"/>
              </a:ext>
            </a:extLst>
          </p:cNvPr>
          <p:cNvSpPr/>
          <p:nvPr/>
        </p:nvSpPr>
        <p:spPr>
          <a:xfrm>
            <a:off x="4500793" y="3892950"/>
            <a:ext cx="97654" cy="2041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50" name="Picture 10">
            <a:extLst>
              <a:ext uri="{FF2B5EF4-FFF2-40B4-BE49-F238E27FC236}">
                <a16:creationId xmlns:a16="http://schemas.microsoft.com/office/drawing/2014/main" id="{D46F7CBB-0E48-A815-578B-7B666FF94C2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128994" y="5657353"/>
            <a:ext cx="833855" cy="8997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EB3E1BC-7E08-CE29-A4E2-A67390B71052}"/>
              </a:ext>
            </a:extLst>
          </p:cNvPr>
          <p:cNvSpPr txBox="1"/>
          <p:nvPr/>
        </p:nvSpPr>
        <p:spPr>
          <a:xfrm>
            <a:off x="3828909" y="5288021"/>
            <a:ext cx="1441420" cy="369332"/>
          </a:xfrm>
          <a:prstGeom prst="rect">
            <a:avLst/>
          </a:prstGeom>
          <a:noFill/>
        </p:spPr>
        <p:txBody>
          <a:bodyPr wrap="none" rtlCol="0">
            <a:spAutoFit/>
          </a:bodyPr>
          <a:lstStyle/>
          <a:p>
            <a:r>
              <a:rPr lang="en-US" dirty="0"/>
              <a:t>ML algorithm</a:t>
            </a:r>
          </a:p>
        </p:txBody>
      </p:sp>
      <p:pic>
        <p:nvPicPr>
          <p:cNvPr id="10252" name="Picture 12" descr="input data Icon - Free PNG &amp; SVG 1978741 - Noun Project">
            <a:extLst>
              <a:ext uri="{FF2B5EF4-FFF2-40B4-BE49-F238E27FC236}">
                <a16:creationId xmlns:a16="http://schemas.microsoft.com/office/drawing/2014/main" id="{B2FC454A-9CB1-59C0-66ED-0D27FD9F29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519" y="5469214"/>
            <a:ext cx="1162975" cy="939892"/>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Down 15">
            <a:extLst>
              <a:ext uri="{FF2B5EF4-FFF2-40B4-BE49-F238E27FC236}">
                <a16:creationId xmlns:a16="http://schemas.microsoft.com/office/drawing/2014/main" id="{722E3414-B68A-939F-A8F2-C41A8092DFBF}"/>
              </a:ext>
            </a:extLst>
          </p:cNvPr>
          <p:cNvSpPr/>
          <p:nvPr/>
        </p:nvSpPr>
        <p:spPr>
          <a:xfrm>
            <a:off x="4500792" y="5182832"/>
            <a:ext cx="97654" cy="2041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5928AD-DBC7-19CB-71DB-C41D5F6C609C}"/>
              </a:ext>
            </a:extLst>
          </p:cNvPr>
          <p:cNvSpPr txBox="1"/>
          <p:nvPr/>
        </p:nvSpPr>
        <p:spPr>
          <a:xfrm>
            <a:off x="850360" y="5201835"/>
            <a:ext cx="1629292" cy="369332"/>
          </a:xfrm>
          <a:prstGeom prst="rect">
            <a:avLst/>
          </a:prstGeom>
          <a:noFill/>
        </p:spPr>
        <p:txBody>
          <a:bodyPr wrap="none" rtlCol="0">
            <a:spAutoFit/>
          </a:bodyPr>
          <a:lstStyle/>
          <a:p>
            <a:r>
              <a:rPr lang="en-US" dirty="0"/>
              <a:t>New input data</a:t>
            </a:r>
          </a:p>
        </p:txBody>
      </p:sp>
      <p:sp>
        <p:nvSpPr>
          <p:cNvPr id="18" name="Arrow: Down 17">
            <a:extLst>
              <a:ext uri="{FF2B5EF4-FFF2-40B4-BE49-F238E27FC236}">
                <a16:creationId xmlns:a16="http://schemas.microsoft.com/office/drawing/2014/main" id="{9CA12646-260E-2709-EE46-4475F81D9509}"/>
              </a:ext>
            </a:extLst>
          </p:cNvPr>
          <p:cNvSpPr/>
          <p:nvPr/>
        </p:nvSpPr>
        <p:spPr>
          <a:xfrm rot="16200000">
            <a:off x="3041284" y="5505127"/>
            <a:ext cx="115150" cy="983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68B8C872-36F6-5DBB-FCA8-0564B782897E}"/>
              </a:ext>
            </a:extLst>
          </p:cNvPr>
          <p:cNvSpPr/>
          <p:nvPr/>
        </p:nvSpPr>
        <p:spPr>
          <a:xfrm rot="16200000">
            <a:off x="5948566" y="5562702"/>
            <a:ext cx="92960" cy="983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54" name="Picture 14" descr="Prediction png images | PNGWing">
            <a:extLst>
              <a:ext uri="{FF2B5EF4-FFF2-40B4-BE49-F238E27FC236}">
                <a16:creationId xmlns:a16="http://schemas.microsoft.com/office/drawing/2014/main" id="{A477BBC2-6461-0F0E-D58C-1166DC1AAB0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025692" y="5650519"/>
            <a:ext cx="833855" cy="89745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7ADF09D-9071-D575-69DA-4A123A7FA21B}"/>
              </a:ext>
            </a:extLst>
          </p:cNvPr>
          <p:cNvSpPr txBox="1"/>
          <p:nvPr/>
        </p:nvSpPr>
        <p:spPr>
          <a:xfrm>
            <a:off x="6843640" y="5239621"/>
            <a:ext cx="1197957" cy="369332"/>
          </a:xfrm>
          <a:prstGeom prst="rect">
            <a:avLst/>
          </a:prstGeom>
          <a:noFill/>
        </p:spPr>
        <p:txBody>
          <a:bodyPr wrap="none" rtlCol="0">
            <a:spAutoFit/>
          </a:bodyPr>
          <a:lstStyle/>
          <a:p>
            <a:r>
              <a:rPr lang="en-US" dirty="0"/>
              <a:t>Prediction </a:t>
            </a:r>
          </a:p>
        </p:txBody>
      </p:sp>
      <p:sp>
        <p:nvSpPr>
          <p:cNvPr id="22" name="Arrow: Down 21">
            <a:extLst>
              <a:ext uri="{FF2B5EF4-FFF2-40B4-BE49-F238E27FC236}">
                <a16:creationId xmlns:a16="http://schemas.microsoft.com/office/drawing/2014/main" id="{ACF5B010-B2F3-E645-6910-90FA69C344BA}"/>
              </a:ext>
            </a:extLst>
          </p:cNvPr>
          <p:cNvSpPr/>
          <p:nvPr/>
        </p:nvSpPr>
        <p:spPr>
          <a:xfrm rot="10800000">
            <a:off x="7340440" y="3831134"/>
            <a:ext cx="97655" cy="1440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56" name="Picture 16" descr="Accuracy png images | PNGWing">
            <a:extLst>
              <a:ext uri="{FF2B5EF4-FFF2-40B4-BE49-F238E27FC236}">
                <a16:creationId xmlns:a16="http://schemas.microsoft.com/office/drawing/2014/main" id="{46644B81-659A-124B-FFCB-961C906AF7DD}"/>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964707" y="2912894"/>
            <a:ext cx="833855" cy="897457"/>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11,372 Artificial Intelligence Logo Stock Photos and Images - 123RF">
            <a:extLst>
              <a:ext uri="{FF2B5EF4-FFF2-40B4-BE49-F238E27FC236}">
                <a16:creationId xmlns:a16="http://schemas.microsoft.com/office/drawing/2014/main" id="{03C5CBE3-8A02-5C7F-ADDA-8B5B50D9EF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8741" y="2592327"/>
            <a:ext cx="1390149" cy="1567455"/>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Down 24">
            <a:extLst>
              <a:ext uri="{FF2B5EF4-FFF2-40B4-BE49-F238E27FC236}">
                <a16:creationId xmlns:a16="http://schemas.microsoft.com/office/drawing/2014/main" id="{1BBF65CF-01D2-CAF6-3B68-1765964D0FAD}"/>
              </a:ext>
            </a:extLst>
          </p:cNvPr>
          <p:cNvSpPr/>
          <p:nvPr/>
        </p:nvSpPr>
        <p:spPr>
          <a:xfrm rot="16200000">
            <a:off x="8630653" y="2823534"/>
            <a:ext cx="92960" cy="983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F11D149-207B-524A-4619-142D618AAE30}"/>
              </a:ext>
            </a:extLst>
          </p:cNvPr>
          <p:cNvSpPr txBox="1"/>
          <p:nvPr/>
        </p:nvSpPr>
        <p:spPr>
          <a:xfrm>
            <a:off x="6893635" y="2522779"/>
            <a:ext cx="1076000" cy="369332"/>
          </a:xfrm>
          <a:prstGeom prst="rect">
            <a:avLst/>
          </a:prstGeom>
          <a:noFill/>
        </p:spPr>
        <p:txBody>
          <a:bodyPr wrap="none" rtlCol="0">
            <a:spAutoFit/>
          </a:bodyPr>
          <a:lstStyle/>
          <a:p>
            <a:r>
              <a:rPr lang="en-US" dirty="0"/>
              <a:t>Accuracy </a:t>
            </a:r>
          </a:p>
        </p:txBody>
      </p:sp>
      <p:sp>
        <p:nvSpPr>
          <p:cNvPr id="27" name="TextBox 26">
            <a:extLst>
              <a:ext uri="{FF2B5EF4-FFF2-40B4-BE49-F238E27FC236}">
                <a16:creationId xmlns:a16="http://schemas.microsoft.com/office/drawing/2014/main" id="{AE7CC52C-C092-FC5D-4CFC-CCCDD481BC02}"/>
              </a:ext>
            </a:extLst>
          </p:cNvPr>
          <p:cNvSpPr txBox="1"/>
          <p:nvPr/>
        </p:nvSpPr>
        <p:spPr>
          <a:xfrm>
            <a:off x="8957049" y="4220902"/>
            <a:ext cx="2005164" cy="369332"/>
          </a:xfrm>
          <a:prstGeom prst="rect">
            <a:avLst/>
          </a:prstGeom>
          <a:noFill/>
        </p:spPr>
        <p:txBody>
          <a:bodyPr wrap="none" rtlCol="0">
            <a:spAutoFit/>
          </a:bodyPr>
          <a:lstStyle/>
          <a:p>
            <a:r>
              <a:rPr lang="en-US" dirty="0"/>
              <a:t>Successfully model </a:t>
            </a:r>
          </a:p>
        </p:txBody>
      </p:sp>
      <p:sp>
        <p:nvSpPr>
          <p:cNvPr id="28" name="Arrow: Down 27">
            <a:extLst>
              <a:ext uri="{FF2B5EF4-FFF2-40B4-BE49-F238E27FC236}">
                <a16:creationId xmlns:a16="http://schemas.microsoft.com/office/drawing/2014/main" id="{0A43A5FB-0F53-1DE8-0CF3-32EA89FEF9AE}"/>
              </a:ext>
            </a:extLst>
          </p:cNvPr>
          <p:cNvSpPr/>
          <p:nvPr/>
        </p:nvSpPr>
        <p:spPr>
          <a:xfrm rot="5400000">
            <a:off x="6078230" y="2823534"/>
            <a:ext cx="92960" cy="983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F183EB1-2AAF-329C-B79F-620BD5486E23}"/>
              </a:ext>
            </a:extLst>
          </p:cNvPr>
          <p:cNvSpPr txBox="1"/>
          <p:nvPr/>
        </p:nvSpPr>
        <p:spPr>
          <a:xfrm>
            <a:off x="5408084" y="3396095"/>
            <a:ext cx="1524135" cy="369332"/>
          </a:xfrm>
          <a:prstGeom prst="rect">
            <a:avLst/>
          </a:prstGeom>
          <a:noFill/>
        </p:spPr>
        <p:txBody>
          <a:bodyPr wrap="none" rtlCol="0">
            <a:spAutoFit/>
          </a:bodyPr>
          <a:lstStyle/>
          <a:p>
            <a:r>
              <a:rPr lang="en-US" dirty="0">
                <a:solidFill>
                  <a:srgbClr val="FF0000"/>
                </a:solidFill>
              </a:rPr>
              <a:t>Unacceptable </a:t>
            </a:r>
          </a:p>
        </p:txBody>
      </p:sp>
      <p:sp>
        <p:nvSpPr>
          <p:cNvPr id="30" name="TextBox 29">
            <a:extLst>
              <a:ext uri="{FF2B5EF4-FFF2-40B4-BE49-F238E27FC236}">
                <a16:creationId xmlns:a16="http://schemas.microsoft.com/office/drawing/2014/main" id="{8B9D12A0-B326-DBB2-92FE-AB59BE83C80C}"/>
              </a:ext>
            </a:extLst>
          </p:cNvPr>
          <p:cNvSpPr txBox="1"/>
          <p:nvPr/>
        </p:nvSpPr>
        <p:spPr>
          <a:xfrm>
            <a:off x="8106918" y="3354010"/>
            <a:ext cx="1277273" cy="369332"/>
          </a:xfrm>
          <a:prstGeom prst="rect">
            <a:avLst/>
          </a:prstGeom>
          <a:noFill/>
        </p:spPr>
        <p:txBody>
          <a:bodyPr wrap="none" rtlCol="0">
            <a:spAutoFit/>
          </a:bodyPr>
          <a:lstStyle/>
          <a:p>
            <a:r>
              <a:rPr lang="en-US" dirty="0">
                <a:solidFill>
                  <a:srgbClr val="FF0000"/>
                </a:solidFill>
              </a:rPr>
              <a:t>Acceptable</a:t>
            </a:r>
            <a:r>
              <a:rPr lang="en-US" dirty="0"/>
              <a:t> </a:t>
            </a:r>
          </a:p>
        </p:txBody>
      </p:sp>
    </p:spTree>
    <p:extLst>
      <p:ext uri="{BB962C8B-B14F-4D97-AF65-F5344CB8AC3E}">
        <p14:creationId xmlns:p14="http://schemas.microsoft.com/office/powerpoint/2010/main" val="1658747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2E37-D951-1D57-C5FB-2F0E8E9EA65C}"/>
              </a:ext>
            </a:extLst>
          </p:cNvPr>
          <p:cNvSpPr>
            <a:spLocks noGrp="1"/>
          </p:cNvSpPr>
          <p:nvPr>
            <p:ph type="title"/>
          </p:nvPr>
        </p:nvSpPr>
        <p:spPr/>
        <p:txBody>
          <a:bodyPr/>
          <a:lstStyle/>
          <a:p>
            <a:pPr algn="ctr"/>
            <a:r>
              <a:rPr lang="en-US" dirty="0"/>
              <a:t>How does Machine Learning works</a:t>
            </a:r>
          </a:p>
        </p:txBody>
      </p:sp>
      <p:sp>
        <p:nvSpPr>
          <p:cNvPr id="3" name="Content Placeholder 2">
            <a:extLst>
              <a:ext uri="{FF2B5EF4-FFF2-40B4-BE49-F238E27FC236}">
                <a16:creationId xmlns:a16="http://schemas.microsoft.com/office/drawing/2014/main" id="{2011D042-098D-AD69-C3D5-635E9AF9184D}"/>
              </a:ext>
            </a:extLst>
          </p:cNvPr>
          <p:cNvSpPr>
            <a:spLocks noGrp="1"/>
          </p:cNvSpPr>
          <p:nvPr>
            <p:ph idx="1"/>
          </p:nvPr>
        </p:nvSpPr>
        <p:spPr/>
        <p:txBody>
          <a:bodyPr>
            <a:normAutofit/>
          </a:bodyPr>
          <a:lstStyle/>
          <a:p>
            <a:pPr algn="just">
              <a:lnSpc>
                <a:spcPct val="150000"/>
              </a:lnSpc>
            </a:pPr>
            <a:r>
              <a:rPr lang="en-US" sz="2200" b="0" i="0" dirty="0">
                <a:solidFill>
                  <a:srgbClr val="333333"/>
                </a:solidFill>
                <a:effectLst/>
                <a:latin typeface="Times New Roman" panose="02020603050405020304" pitchFamily="18" charset="0"/>
                <a:cs typeface="Times New Roman" panose="02020603050405020304" pitchFamily="18" charset="0"/>
              </a:rPr>
              <a:t>A Machine Learning system </a:t>
            </a:r>
            <a:r>
              <a:rPr lang="en-US" sz="2200" b="1" i="0" dirty="0">
                <a:solidFill>
                  <a:srgbClr val="333333"/>
                </a:solidFill>
                <a:effectLst/>
                <a:latin typeface="Times New Roman" panose="02020603050405020304" pitchFamily="18" charset="0"/>
                <a:cs typeface="Times New Roman" panose="02020603050405020304" pitchFamily="18" charset="0"/>
              </a:rPr>
              <a:t>learns from historical data, builds the prediction models, and whenever it receives new data, predicts the output for it</a:t>
            </a:r>
            <a:r>
              <a:rPr lang="en-US" sz="2200" b="0" i="0" dirty="0">
                <a:solidFill>
                  <a:srgbClr val="333333"/>
                </a:solidFill>
                <a:effectLst/>
                <a:latin typeface="Times New Roman" panose="02020603050405020304" pitchFamily="18" charset="0"/>
                <a:cs typeface="Times New Roman" panose="02020603050405020304" pitchFamily="18" charset="0"/>
              </a:rPr>
              <a:t>. </a:t>
            </a:r>
          </a:p>
          <a:p>
            <a:pPr algn="just">
              <a:lnSpc>
                <a:spcPct val="150000"/>
              </a:lnSpc>
            </a:pPr>
            <a:r>
              <a:rPr lang="en-US" sz="2200" b="0" i="0" dirty="0">
                <a:solidFill>
                  <a:srgbClr val="333333"/>
                </a:solidFill>
                <a:effectLst/>
                <a:latin typeface="Times New Roman" panose="02020603050405020304" pitchFamily="18" charset="0"/>
                <a:cs typeface="Times New Roman" panose="02020603050405020304" pitchFamily="18" charset="0"/>
              </a:rPr>
              <a:t>The </a:t>
            </a:r>
            <a:r>
              <a:rPr lang="en-US" sz="2200" b="1" i="0" dirty="0">
                <a:solidFill>
                  <a:srgbClr val="333333"/>
                </a:solidFill>
                <a:effectLst/>
                <a:latin typeface="Times New Roman" panose="02020603050405020304" pitchFamily="18" charset="0"/>
                <a:cs typeface="Times New Roman" panose="02020603050405020304" pitchFamily="18" charset="0"/>
              </a:rPr>
              <a:t>accuracy</a:t>
            </a:r>
            <a:r>
              <a:rPr lang="en-US" sz="2200" b="0" i="0" dirty="0">
                <a:solidFill>
                  <a:srgbClr val="333333"/>
                </a:solidFill>
                <a:effectLst/>
                <a:latin typeface="Times New Roman" panose="02020603050405020304" pitchFamily="18" charset="0"/>
                <a:cs typeface="Times New Roman" panose="02020603050405020304" pitchFamily="18" charset="0"/>
              </a:rPr>
              <a:t> of predicted output depends upon the amount of data, as the </a:t>
            </a:r>
            <a:r>
              <a:rPr lang="en-US" sz="2200" b="0" i="0" dirty="0">
                <a:solidFill>
                  <a:srgbClr val="FF0000"/>
                </a:solidFill>
                <a:effectLst/>
                <a:highlight>
                  <a:srgbClr val="FFFF00"/>
                </a:highlight>
                <a:latin typeface="Times New Roman" panose="02020603050405020304" pitchFamily="18" charset="0"/>
                <a:cs typeface="Times New Roman" panose="02020603050405020304" pitchFamily="18" charset="0"/>
              </a:rPr>
              <a:t>huge amount </a:t>
            </a:r>
            <a:r>
              <a:rPr lang="en-US" sz="2200" b="0" i="0" dirty="0">
                <a:solidFill>
                  <a:srgbClr val="333333"/>
                </a:solidFill>
                <a:effectLst/>
                <a:latin typeface="Times New Roman" panose="02020603050405020304" pitchFamily="18" charset="0"/>
                <a:cs typeface="Times New Roman" panose="02020603050405020304" pitchFamily="18" charset="0"/>
              </a:rPr>
              <a:t>of data helps to build a </a:t>
            </a:r>
            <a:r>
              <a:rPr lang="en-US" sz="2200" b="1" i="0" dirty="0">
                <a:solidFill>
                  <a:srgbClr val="333333"/>
                </a:solidFill>
                <a:effectLst/>
                <a:latin typeface="Times New Roman" panose="02020603050405020304" pitchFamily="18" charset="0"/>
                <a:cs typeface="Times New Roman" panose="02020603050405020304" pitchFamily="18" charset="0"/>
              </a:rPr>
              <a:t>better</a:t>
            </a:r>
            <a:r>
              <a:rPr lang="en-US" sz="2200" b="0" i="0" dirty="0">
                <a:solidFill>
                  <a:srgbClr val="333333"/>
                </a:solidFill>
                <a:effectLst/>
                <a:latin typeface="Times New Roman" panose="02020603050405020304" pitchFamily="18" charset="0"/>
                <a:cs typeface="Times New Roman" panose="02020603050405020304" pitchFamily="18" charset="0"/>
              </a:rPr>
              <a:t> model which predicts the output more accurately.</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80B00F66-622C-0CDA-8687-30D64DD63F09}"/>
              </a:ext>
            </a:extLst>
          </p:cNvPr>
          <p:cNvCxnSpPr>
            <a:cxnSpLocks/>
          </p:cNvCxnSpPr>
          <p:nvPr/>
        </p:nvCxnSpPr>
        <p:spPr>
          <a:xfrm>
            <a:off x="2647950" y="5329793"/>
            <a:ext cx="11715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CAFC78F2-3983-5AE9-29C3-31DB9D024985}"/>
              </a:ext>
            </a:extLst>
          </p:cNvPr>
          <p:cNvSpPr/>
          <p:nvPr/>
        </p:nvSpPr>
        <p:spPr>
          <a:xfrm>
            <a:off x="3819525" y="4805918"/>
            <a:ext cx="1943100" cy="1047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 algorithm</a:t>
            </a:r>
          </a:p>
        </p:txBody>
      </p:sp>
      <p:sp>
        <p:nvSpPr>
          <p:cNvPr id="7" name="Rectangle 6">
            <a:extLst>
              <a:ext uri="{FF2B5EF4-FFF2-40B4-BE49-F238E27FC236}">
                <a16:creationId xmlns:a16="http://schemas.microsoft.com/office/drawing/2014/main" id="{D92D3F34-97BA-A43E-47B9-AA8DBEBCF0C1}"/>
              </a:ext>
            </a:extLst>
          </p:cNvPr>
          <p:cNvSpPr/>
          <p:nvPr/>
        </p:nvSpPr>
        <p:spPr>
          <a:xfrm>
            <a:off x="6262687" y="4805918"/>
            <a:ext cx="1943100" cy="1047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Building logical models</a:t>
            </a:r>
          </a:p>
        </p:txBody>
      </p:sp>
      <p:sp>
        <p:nvSpPr>
          <p:cNvPr id="8" name="Rectangle 7">
            <a:extLst>
              <a:ext uri="{FF2B5EF4-FFF2-40B4-BE49-F238E27FC236}">
                <a16:creationId xmlns:a16="http://schemas.microsoft.com/office/drawing/2014/main" id="{F2CBF438-7207-8240-8F95-E0E83BAC04AD}"/>
              </a:ext>
            </a:extLst>
          </p:cNvPr>
          <p:cNvSpPr/>
          <p:nvPr/>
        </p:nvSpPr>
        <p:spPr>
          <a:xfrm>
            <a:off x="8705849" y="4805918"/>
            <a:ext cx="1943100" cy="1047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Output </a:t>
            </a:r>
          </a:p>
        </p:txBody>
      </p:sp>
      <p:sp>
        <p:nvSpPr>
          <p:cNvPr id="10" name="TextBox 9">
            <a:extLst>
              <a:ext uri="{FF2B5EF4-FFF2-40B4-BE49-F238E27FC236}">
                <a16:creationId xmlns:a16="http://schemas.microsoft.com/office/drawing/2014/main" id="{D5345E58-5A14-7297-1836-7FFF9170D921}"/>
              </a:ext>
            </a:extLst>
          </p:cNvPr>
          <p:cNvSpPr txBox="1"/>
          <p:nvPr/>
        </p:nvSpPr>
        <p:spPr>
          <a:xfrm>
            <a:off x="1504611" y="5145127"/>
            <a:ext cx="1152751" cy="369332"/>
          </a:xfrm>
          <a:prstGeom prst="rect">
            <a:avLst/>
          </a:prstGeom>
          <a:noFill/>
        </p:spPr>
        <p:txBody>
          <a:bodyPr wrap="none" rtlCol="0">
            <a:spAutoFit/>
          </a:bodyPr>
          <a:lstStyle/>
          <a:p>
            <a:r>
              <a:rPr lang="en-US" dirty="0"/>
              <a:t>Input data</a:t>
            </a:r>
          </a:p>
        </p:txBody>
      </p:sp>
      <p:sp>
        <p:nvSpPr>
          <p:cNvPr id="11" name="TextBox 10">
            <a:extLst>
              <a:ext uri="{FF2B5EF4-FFF2-40B4-BE49-F238E27FC236}">
                <a16:creationId xmlns:a16="http://schemas.microsoft.com/office/drawing/2014/main" id="{34B93D00-DDC9-BDE8-75D5-3C606F3FEB23}"/>
              </a:ext>
            </a:extLst>
          </p:cNvPr>
          <p:cNvSpPr txBox="1"/>
          <p:nvPr/>
        </p:nvSpPr>
        <p:spPr>
          <a:xfrm>
            <a:off x="2606556" y="4892993"/>
            <a:ext cx="927049" cy="369332"/>
          </a:xfrm>
          <a:prstGeom prst="rect">
            <a:avLst/>
          </a:prstGeom>
          <a:noFill/>
        </p:spPr>
        <p:txBody>
          <a:bodyPr wrap="none" rtlCol="0">
            <a:spAutoFit/>
          </a:bodyPr>
          <a:lstStyle/>
          <a:p>
            <a:r>
              <a:rPr lang="en-US" dirty="0"/>
              <a:t>Training</a:t>
            </a:r>
          </a:p>
        </p:txBody>
      </p:sp>
      <p:sp>
        <p:nvSpPr>
          <p:cNvPr id="12" name="TextBox 11">
            <a:extLst>
              <a:ext uri="{FF2B5EF4-FFF2-40B4-BE49-F238E27FC236}">
                <a16:creationId xmlns:a16="http://schemas.microsoft.com/office/drawing/2014/main" id="{680FA0D4-782F-3A1C-F7D8-ABA0B2AC2129}"/>
              </a:ext>
            </a:extLst>
          </p:cNvPr>
          <p:cNvSpPr txBox="1"/>
          <p:nvPr/>
        </p:nvSpPr>
        <p:spPr>
          <a:xfrm>
            <a:off x="4009771" y="4404836"/>
            <a:ext cx="1562607" cy="369332"/>
          </a:xfrm>
          <a:prstGeom prst="rect">
            <a:avLst/>
          </a:prstGeom>
          <a:noFill/>
        </p:spPr>
        <p:txBody>
          <a:bodyPr wrap="none" rtlCol="0">
            <a:spAutoFit/>
          </a:bodyPr>
          <a:lstStyle/>
          <a:p>
            <a:r>
              <a:rPr lang="en-US" dirty="0"/>
              <a:t>Lear from data</a:t>
            </a:r>
          </a:p>
        </p:txBody>
      </p:sp>
      <p:sp>
        <p:nvSpPr>
          <p:cNvPr id="13" name="TextBox 12">
            <a:extLst>
              <a:ext uri="{FF2B5EF4-FFF2-40B4-BE49-F238E27FC236}">
                <a16:creationId xmlns:a16="http://schemas.microsoft.com/office/drawing/2014/main" id="{4A30835E-1E57-1396-564E-26758858AB07}"/>
              </a:ext>
            </a:extLst>
          </p:cNvPr>
          <p:cNvSpPr txBox="1"/>
          <p:nvPr/>
        </p:nvSpPr>
        <p:spPr>
          <a:xfrm>
            <a:off x="7991475" y="6123543"/>
            <a:ext cx="1081065" cy="369332"/>
          </a:xfrm>
          <a:prstGeom prst="rect">
            <a:avLst/>
          </a:prstGeom>
          <a:noFill/>
        </p:spPr>
        <p:txBody>
          <a:bodyPr wrap="none" rtlCol="0">
            <a:spAutoFit/>
          </a:bodyPr>
          <a:lstStyle/>
          <a:p>
            <a:r>
              <a:rPr lang="en-US" dirty="0"/>
              <a:t>New data</a:t>
            </a:r>
          </a:p>
        </p:txBody>
      </p:sp>
      <p:cxnSp>
        <p:nvCxnSpPr>
          <p:cNvPr id="15" name="Straight Arrow Connector 14">
            <a:extLst>
              <a:ext uri="{FF2B5EF4-FFF2-40B4-BE49-F238E27FC236}">
                <a16:creationId xmlns:a16="http://schemas.microsoft.com/office/drawing/2014/main" id="{E74CC0AE-1C41-1A44-5E28-493B17498E7E}"/>
              </a:ext>
            </a:extLst>
          </p:cNvPr>
          <p:cNvCxnSpPr>
            <a:stCxn id="6" idx="3"/>
            <a:endCxn id="7" idx="1"/>
          </p:cNvCxnSpPr>
          <p:nvPr/>
        </p:nvCxnSpPr>
        <p:spPr>
          <a:xfrm>
            <a:off x="5762625" y="5329793"/>
            <a:ext cx="5000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BECD01B-7A65-12C5-6E3A-6DA01E8DCA08}"/>
              </a:ext>
            </a:extLst>
          </p:cNvPr>
          <p:cNvCxnSpPr>
            <a:stCxn id="7" idx="3"/>
            <a:endCxn id="8" idx="1"/>
          </p:cNvCxnSpPr>
          <p:nvPr/>
        </p:nvCxnSpPr>
        <p:spPr>
          <a:xfrm>
            <a:off x="8205787" y="5329793"/>
            <a:ext cx="5000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7764974-D1B4-134A-CDF6-F866137589B7}"/>
              </a:ext>
            </a:extLst>
          </p:cNvPr>
          <p:cNvCxnSpPr>
            <a:cxnSpLocks/>
          </p:cNvCxnSpPr>
          <p:nvPr/>
        </p:nvCxnSpPr>
        <p:spPr>
          <a:xfrm flipH="1" flipV="1">
            <a:off x="8455817" y="5377418"/>
            <a:ext cx="1" cy="70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583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785A-4CF4-115E-B3B0-0F9BC9589A04}"/>
              </a:ext>
            </a:extLst>
          </p:cNvPr>
          <p:cNvSpPr>
            <a:spLocks noGrp="1"/>
          </p:cNvSpPr>
          <p:nvPr>
            <p:ph type="title"/>
          </p:nvPr>
        </p:nvSpPr>
        <p:spPr/>
        <p:txBody>
          <a:bodyPr/>
          <a:lstStyle/>
          <a:p>
            <a:pPr algn="ctr"/>
            <a:r>
              <a:rPr lang="en-US" dirty="0"/>
              <a:t>How does Machine Learning works</a:t>
            </a:r>
          </a:p>
        </p:txBody>
      </p:sp>
      <p:sp>
        <p:nvSpPr>
          <p:cNvPr id="3" name="Content Placeholder 2">
            <a:extLst>
              <a:ext uri="{FF2B5EF4-FFF2-40B4-BE49-F238E27FC236}">
                <a16:creationId xmlns:a16="http://schemas.microsoft.com/office/drawing/2014/main" id="{9703D8A2-9F95-E29B-9EBE-854E3A90945C}"/>
              </a:ext>
            </a:extLst>
          </p:cNvPr>
          <p:cNvSpPr>
            <a:spLocks noGrp="1"/>
          </p:cNvSpPr>
          <p:nvPr>
            <p:ph idx="1"/>
          </p:nvPr>
        </p:nvSpPr>
        <p:spPr/>
        <p:txBody>
          <a:bodyPr>
            <a:normAutofit/>
          </a:bodyPr>
          <a:lstStyle/>
          <a:p>
            <a:pPr algn="just">
              <a:lnSpc>
                <a:spcPct val="150000"/>
              </a:lnSpc>
            </a:pPr>
            <a:r>
              <a:rPr lang="en-US" sz="2200" b="0" i="0" dirty="0">
                <a:solidFill>
                  <a:srgbClr val="333333"/>
                </a:solidFill>
                <a:effectLst/>
                <a:latin typeface="Times New Roman" panose="02020603050405020304" pitchFamily="18" charset="0"/>
                <a:cs typeface="Times New Roman" panose="02020603050405020304" pitchFamily="18" charset="0"/>
              </a:rPr>
              <a:t>Suppose we have a complex problem, where we need to perform some </a:t>
            </a:r>
            <a:r>
              <a:rPr lang="en-US" sz="2200" b="1" i="0" dirty="0">
                <a:solidFill>
                  <a:srgbClr val="333333"/>
                </a:solidFill>
                <a:effectLst/>
                <a:latin typeface="Times New Roman" panose="02020603050405020304" pitchFamily="18" charset="0"/>
                <a:cs typeface="Times New Roman" panose="02020603050405020304" pitchFamily="18" charset="0"/>
              </a:rPr>
              <a:t>predictions</a:t>
            </a:r>
            <a:r>
              <a:rPr lang="en-US" sz="2200" b="0" i="0" dirty="0">
                <a:solidFill>
                  <a:srgbClr val="333333"/>
                </a:solidFill>
                <a:effectLst/>
                <a:latin typeface="Times New Roman" panose="02020603050405020304" pitchFamily="18" charset="0"/>
                <a:cs typeface="Times New Roman" panose="02020603050405020304" pitchFamily="18" charset="0"/>
              </a:rPr>
              <a:t>, so instead of </a:t>
            </a:r>
            <a:r>
              <a:rPr lang="en-US" sz="2200" b="1" i="0" dirty="0">
                <a:solidFill>
                  <a:srgbClr val="333333"/>
                </a:solidFill>
                <a:effectLst/>
                <a:latin typeface="Times New Roman" panose="02020603050405020304" pitchFamily="18" charset="0"/>
                <a:cs typeface="Times New Roman" panose="02020603050405020304" pitchFamily="18" charset="0"/>
              </a:rPr>
              <a:t>writing a code </a:t>
            </a:r>
            <a:r>
              <a:rPr lang="en-US" sz="2200" b="0" i="0" dirty="0">
                <a:solidFill>
                  <a:srgbClr val="333333"/>
                </a:solidFill>
                <a:effectLst/>
                <a:latin typeface="Times New Roman" panose="02020603050405020304" pitchFamily="18" charset="0"/>
                <a:cs typeface="Times New Roman" panose="02020603050405020304" pitchFamily="18" charset="0"/>
              </a:rPr>
              <a:t>for it, we just need to feed the data to generic algorithms, and with the help of these algorithms, machine builds the </a:t>
            </a:r>
            <a:r>
              <a:rPr lang="en-US" sz="2200" b="1" i="0" dirty="0">
                <a:solidFill>
                  <a:srgbClr val="333333"/>
                </a:solidFill>
                <a:effectLst/>
                <a:latin typeface="Times New Roman" panose="02020603050405020304" pitchFamily="18" charset="0"/>
                <a:cs typeface="Times New Roman" panose="02020603050405020304" pitchFamily="18" charset="0"/>
              </a:rPr>
              <a:t>logic</a:t>
            </a:r>
            <a:r>
              <a:rPr lang="en-US" sz="2200" b="0" i="0" dirty="0">
                <a:solidFill>
                  <a:srgbClr val="333333"/>
                </a:solidFill>
                <a:effectLst/>
                <a:latin typeface="Times New Roman" panose="02020603050405020304" pitchFamily="18" charset="0"/>
                <a:cs typeface="Times New Roman" panose="02020603050405020304" pitchFamily="18" charset="0"/>
              </a:rPr>
              <a:t> as per the data and predict the </a:t>
            </a:r>
            <a:r>
              <a:rPr lang="en-US" sz="2200" b="1" i="0" dirty="0">
                <a:solidFill>
                  <a:srgbClr val="333333"/>
                </a:solidFill>
                <a:effectLst/>
                <a:latin typeface="Times New Roman" panose="02020603050405020304" pitchFamily="18" charset="0"/>
                <a:cs typeface="Times New Roman" panose="02020603050405020304" pitchFamily="18" charset="0"/>
              </a:rPr>
              <a:t>output</a:t>
            </a:r>
            <a:r>
              <a:rPr lang="en-US" sz="2200" b="0" i="0" dirty="0">
                <a:solidFill>
                  <a:srgbClr val="333333"/>
                </a:solidFill>
                <a:effectLst/>
                <a:latin typeface="Times New Roman" panose="02020603050405020304" pitchFamily="18" charset="0"/>
                <a:cs typeface="Times New Roman" panose="02020603050405020304" pitchFamily="18" charset="0"/>
              </a:rPr>
              <a:t>. </a:t>
            </a:r>
          </a:p>
          <a:p>
            <a:pPr algn="just">
              <a:lnSpc>
                <a:spcPct val="150000"/>
              </a:lnSpc>
            </a:pPr>
            <a:r>
              <a:rPr lang="en-US" sz="2200" b="0" i="0" dirty="0">
                <a:solidFill>
                  <a:srgbClr val="FF0000"/>
                </a:solidFill>
                <a:effectLst/>
                <a:highlight>
                  <a:srgbClr val="FFFF00"/>
                </a:highlight>
                <a:latin typeface="Times New Roman" panose="02020603050405020304" pitchFamily="18" charset="0"/>
                <a:cs typeface="Times New Roman" panose="02020603050405020304" pitchFamily="18" charset="0"/>
              </a:rPr>
              <a:t>Machine learning has changed our way of thinking about the problem</a:t>
            </a:r>
            <a:endParaRPr lang="en-US" sz="2200" dirty="0">
              <a:solidFill>
                <a:srgbClr val="FF0000"/>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256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C73D-9938-E3A1-95F6-599651FFC704}"/>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do you need this course</a:t>
            </a:r>
          </a:p>
        </p:txBody>
      </p:sp>
      <p:sp>
        <p:nvSpPr>
          <p:cNvPr id="3" name="Content Placeholder 2">
            <a:extLst>
              <a:ext uri="{FF2B5EF4-FFF2-40B4-BE49-F238E27FC236}">
                <a16:creationId xmlns:a16="http://schemas.microsoft.com/office/drawing/2014/main" id="{C0D4FDC3-8CA2-0181-BF7D-82E0CE7A4EBD}"/>
              </a:ext>
            </a:extLst>
          </p:cNvPr>
          <p:cNvSpPr>
            <a:spLocks noGrp="1"/>
          </p:cNvSpPr>
          <p:nvPr>
            <p:ph idx="1"/>
          </p:nvPr>
        </p:nvSpPr>
        <p:spPr/>
        <p:txBody>
          <a:bodyPr>
            <a:normAutofit/>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Studying Machine Learning opens a world of opportunities to develop cutting edge applications in various areas, such as </a:t>
            </a:r>
            <a:r>
              <a:rPr lang="en-US" sz="2200" b="1" i="0" dirty="0">
                <a:solidFill>
                  <a:srgbClr val="000000"/>
                </a:solidFill>
                <a:effectLst/>
                <a:latin typeface="Times New Roman" panose="02020603050405020304" pitchFamily="18" charset="0"/>
                <a:cs typeface="Times New Roman" panose="02020603050405020304" pitchFamily="18" charset="0"/>
              </a:rPr>
              <a:t>cybersecurity</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image recognition</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medicine</a:t>
            </a:r>
            <a:r>
              <a:rPr lang="en-US" sz="2200" b="0" i="0" dirty="0">
                <a:solidFill>
                  <a:srgbClr val="000000"/>
                </a:solidFill>
                <a:effectLst/>
                <a:latin typeface="Times New Roman" panose="02020603050405020304" pitchFamily="18" charset="0"/>
                <a:cs typeface="Times New Roman" panose="02020603050405020304" pitchFamily="18" charset="0"/>
              </a:rPr>
              <a:t>, and </a:t>
            </a:r>
            <a:r>
              <a:rPr lang="en-US" sz="2200" b="1" i="0" dirty="0">
                <a:solidFill>
                  <a:srgbClr val="000000"/>
                </a:solidFill>
                <a:effectLst/>
                <a:latin typeface="Times New Roman" panose="02020603050405020304" pitchFamily="18" charset="0"/>
                <a:cs typeface="Times New Roman" panose="02020603050405020304" pitchFamily="18" charset="0"/>
              </a:rPr>
              <a:t>face recognition</a:t>
            </a:r>
            <a:r>
              <a:rPr lang="en-US" sz="2200" b="0" i="0" dirty="0">
                <a:solidFill>
                  <a:srgbClr val="000000"/>
                </a:solidFill>
                <a:effectLst/>
                <a:latin typeface="Times New Roman" panose="02020603050405020304" pitchFamily="18" charset="0"/>
                <a:cs typeface="Times New Roman" panose="02020603050405020304" pitchFamily="18" charset="0"/>
              </a:rPr>
              <a:t>. </a:t>
            </a:r>
          </a:p>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If you are in search of the most in-demand and most-exciting career in the next few decades, a degree specializing in Machine Learning is a good start.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855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CA65-75F3-3A4B-9E02-7CA4A3538F07}"/>
              </a:ext>
            </a:extLst>
          </p:cNvPr>
          <p:cNvSpPr>
            <a:spLocks noGrp="1"/>
          </p:cNvSpPr>
          <p:nvPr>
            <p:ph type="title"/>
          </p:nvPr>
        </p:nvSpPr>
        <p:spPr/>
        <p:txBody>
          <a:bodyPr/>
          <a:lstStyle/>
          <a:p>
            <a:pPr algn="ctr"/>
            <a:r>
              <a:rPr lang="en-US" b="0" i="0" dirty="0">
                <a:effectLst/>
                <a:latin typeface="erdana"/>
              </a:rPr>
              <a:t>Features of Machine Learning</a:t>
            </a:r>
            <a:endParaRPr lang="en-US" dirty="0"/>
          </a:p>
        </p:txBody>
      </p:sp>
      <p:sp>
        <p:nvSpPr>
          <p:cNvPr id="3" name="Content Placeholder 2">
            <a:extLst>
              <a:ext uri="{FF2B5EF4-FFF2-40B4-BE49-F238E27FC236}">
                <a16:creationId xmlns:a16="http://schemas.microsoft.com/office/drawing/2014/main" id="{681A03A7-6D14-5DD3-631B-E536D4B3390C}"/>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Machine learning uses data to detect </a:t>
            </a:r>
            <a:r>
              <a:rPr lang="en-US" sz="2200" b="1" i="0" dirty="0">
                <a:solidFill>
                  <a:srgbClr val="000000"/>
                </a:solidFill>
                <a:effectLst/>
                <a:latin typeface="Times New Roman" panose="02020603050405020304" pitchFamily="18" charset="0"/>
                <a:cs typeface="Times New Roman" panose="02020603050405020304" pitchFamily="18" charset="0"/>
              </a:rPr>
              <a:t>various patterns </a:t>
            </a:r>
            <a:r>
              <a:rPr lang="en-US" sz="2200" b="0" i="0" dirty="0">
                <a:solidFill>
                  <a:srgbClr val="000000"/>
                </a:solidFill>
                <a:effectLst/>
                <a:latin typeface="Times New Roman" panose="02020603050405020304" pitchFamily="18" charset="0"/>
                <a:cs typeface="Times New Roman" panose="02020603050405020304" pitchFamily="18" charset="0"/>
              </a:rPr>
              <a:t>in a given dataset.</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It can learn from </a:t>
            </a:r>
            <a:r>
              <a:rPr lang="en-US" sz="2200" b="1" i="0" dirty="0">
                <a:solidFill>
                  <a:srgbClr val="000000"/>
                </a:solidFill>
                <a:effectLst/>
                <a:latin typeface="Times New Roman" panose="02020603050405020304" pitchFamily="18" charset="0"/>
                <a:cs typeface="Times New Roman" panose="02020603050405020304" pitchFamily="18" charset="0"/>
              </a:rPr>
              <a:t>past data </a:t>
            </a:r>
            <a:r>
              <a:rPr lang="en-US" sz="2200" b="0" i="0" dirty="0">
                <a:solidFill>
                  <a:srgbClr val="000000"/>
                </a:solidFill>
                <a:effectLst/>
                <a:latin typeface="Times New Roman" panose="02020603050405020304" pitchFamily="18" charset="0"/>
                <a:cs typeface="Times New Roman" panose="02020603050405020304" pitchFamily="18" charset="0"/>
              </a:rPr>
              <a:t>and improve </a:t>
            </a:r>
            <a:r>
              <a:rPr lang="en-US" sz="2200" b="1" i="0" dirty="0">
                <a:solidFill>
                  <a:srgbClr val="000000"/>
                </a:solidFill>
                <a:effectLst/>
                <a:latin typeface="Times New Roman" panose="02020603050405020304" pitchFamily="18" charset="0"/>
                <a:cs typeface="Times New Roman" panose="02020603050405020304" pitchFamily="18" charset="0"/>
              </a:rPr>
              <a:t>automatically</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It is a </a:t>
            </a:r>
            <a:r>
              <a:rPr lang="en-US" sz="2200" b="1" i="0" dirty="0">
                <a:solidFill>
                  <a:srgbClr val="000000"/>
                </a:solidFill>
                <a:effectLst/>
                <a:latin typeface="Times New Roman" panose="02020603050405020304" pitchFamily="18" charset="0"/>
                <a:cs typeface="Times New Roman" panose="02020603050405020304" pitchFamily="18" charset="0"/>
              </a:rPr>
              <a:t>data-driven</a:t>
            </a:r>
            <a:r>
              <a:rPr lang="en-US" sz="2200" b="0" i="0" dirty="0">
                <a:solidFill>
                  <a:srgbClr val="000000"/>
                </a:solidFill>
                <a:effectLst/>
                <a:latin typeface="Times New Roman" panose="02020603050405020304" pitchFamily="18" charset="0"/>
                <a:cs typeface="Times New Roman" panose="02020603050405020304" pitchFamily="18" charset="0"/>
              </a:rPr>
              <a:t> technology.</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Machine learning is much similar to </a:t>
            </a:r>
            <a:r>
              <a:rPr lang="en-US" sz="2200" b="1" i="0" dirty="0">
                <a:solidFill>
                  <a:srgbClr val="000000"/>
                </a:solidFill>
                <a:effectLst/>
                <a:latin typeface="Times New Roman" panose="02020603050405020304" pitchFamily="18" charset="0"/>
                <a:cs typeface="Times New Roman" panose="02020603050405020304" pitchFamily="18" charset="0"/>
              </a:rPr>
              <a:t>data mining </a:t>
            </a:r>
            <a:r>
              <a:rPr lang="en-US" sz="2200" b="0" i="0" dirty="0">
                <a:solidFill>
                  <a:srgbClr val="000000"/>
                </a:solidFill>
                <a:effectLst/>
                <a:latin typeface="Times New Roman" panose="02020603050405020304" pitchFamily="18" charset="0"/>
                <a:cs typeface="Times New Roman" panose="02020603050405020304" pitchFamily="18" charset="0"/>
              </a:rPr>
              <a:t>as it also deals with the huge amount of the data.</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307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F5FA-89C4-7983-76E2-168393C25A11}"/>
              </a:ext>
            </a:extLst>
          </p:cNvPr>
          <p:cNvSpPr>
            <a:spLocks noGrp="1"/>
          </p:cNvSpPr>
          <p:nvPr>
            <p:ph type="title"/>
          </p:nvPr>
        </p:nvSpPr>
        <p:spPr/>
        <p:txBody>
          <a:bodyPr/>
          <a:lstStyle/>
          <a:p>
            <a:pPr algn="ctr"/>
            <a:r>
              <a:rPr lang="en-US" dirty="0">
                <a:solidFill>
                  <a:srgbClr val="333333"/>
                </a:solidFill>
                <a:latin typeface="inter-bold"/>
              </a:rPr>
              <a:t>T</a:t>
            </a:r>
            <a:r>
              <a:rPr lang="en-US" i="0" dirty="0">
                <a:solidFill>
                  <a:srgbClr val="333333"/>
                </a:solidFill>
                <a:effectLst/>
                <a:latin typeface="inter-bold"/>
              </a:rPr>
              <a:t>he importance of Machine Learning</a:t>
            </a:r>
            <a:endParaRPr lang="en-US" dirty="0"/>
          </a:p>
        </p:txBody>
      </p:sp>
      <p:sp>
        <p:nvSpPr>
          <p:cNvPr id="3" name="Content Placeholder 2">
            <a:extLst>
              <a:ext uri="{FF2B5EF4-FFF2-40B4-BE49-F238E27FC236}">
                <a16:creationId xmlns:a16="http://schemas.microsoft.com/office/drawing/2014/main" id="{05A72488-F104-5F0E-2486-829B1C5F496B}"/>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Rapid </a:t>
            </a:r>
            <a:r>
              <a:rPr lang="en-US" sz="2200" b="1" i="0" dirty="0">
                <a:solidFill>
                  <a:srgbClr val="000000"/>
                </a:solidFill>
                <a:effectLst/>
                <a:latin typeface="Times New Roman" panose="02020603050405020304" pitchFamily="18" charset="0"/>
                <a:cs typeface="Times New Roman" panose="02020603050405020304" pitchFamily="18" charset="0"/>
              </a:rPr>
              <a:t>increment</a:t>
            </a:r>
            <a:r>
              <a:rPr lang="en-US" sz="2200" b="0" i="0" dirty="0">
                <a:solidFill>
                  <a:srgbClr val="000000"/>
                </a:solidFill>
                <a:effectLst/>
                <a:latin typeface="Times New Roman" panose="02020603050405020304" pitchFamily="18" charset="0"/>
                <a:cs typeface="Times New Roman" panose="02020603050405020304" pitchFamily="18" charset="0"/>
              </a:rPr>
              <a:t> in the </a:t>
            </a:r>
            <a:r>
              <a:rPr lang="en-US" sz="2200" b="1" i="0" dirty="0">
                <a:solidFill>
                  <a:srgbClr val="000000"/>
                </a:solidFill>
                <a:effectLst/>
                <a:latin typeface="Times New Roman" panose="02020603050405020304" pitchFamily="18" charset="0"/>
                <a:cs typeface="Times New Roman" panose="02020603050405020304" pitchFamily="18" charset="0"/>
              </a:rPr>
              <a:t>production of data</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Solving </a:t>
            </a:r>
            <a:r>
              <a:rPr lang="en-US" sz="2200" b="1" i="0" dirty="0">
                <a:solidFill>
                  <a:srgbClr val="000000"/>
                </a:solidFill>
                <a:effectLst/>
                <a:latin typeface="Times New Roman" panose="02020603050405020304" pitchFamily="18" charset="0"/>
                <a:cs typeface="Times New Roman" panose="02020603050405020304" pitchFamily="18" charset="0"/>
              </a:rPr>
              <a:t>complex problems</a:t>
            </a:r>
            <a:r>
              <a:rPr lang="en-US" sz="2200" b="0" i="0" dirty="0">
                <a:solidFill>
                  <a:srgbClr val="000000"/>
                </a:solidFill>
                <a:effectLst/>
                <a:latin typeface="Times New Roman" panose="02020603050405020304" pitchFamily="18" charset="0"/>
                <a:cs typeface="Times New Roman" panose="02020603050405020304" pitchFamily="18" charset="0"/>
              </a:rPr>
              <a:t>, which are difficult </a:t>
            </a:r>
            <a:r>
              <a:rPr lang="en-US" sz="2200" b="1" i="0" dirty="0">
                <a:solidFill>
                  <a:srgbClr val="000000"/>
                </a:solidFill>
                <a:effectLst/>
                <a:latin typeface="Times New Roman" panose="02020603050405020304" pitchFamily="18" charset="0"/>
                <a:cs typeface="Times New Roman" panose="02020603050405020304" pitchFamily="18" charset="0"/>
              </a:rPr>
              <a:t>for a human</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Decision making in various sector including </a:t>
            </a:r>
            <a:r>
              <a:rPr lang="en-US" sz="2200" b="1" i="0" dirty="0">
                <a:solidFill>
                  <a:srgbClr val="000000"/>
                </a:solidFill>
                <a:effectLst/>
                <a:latin typeface="Times New Roman" panose="02020603050405020304" pitchFamily="18" charset="0"/>
                <a:cs typeface="Times New Roman" panose="02020603050405020304" pitchFamily="18" charset="0"/>
              </a:rPr>
              <a:t>finance</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Finding </a:t>
            </a:r>
            <a:r>
              <a:rPr lang="en-US" sz="2200" b="1" i="0" dirty="0">
                <a:solidFill>
                  <a:srgbClr val="000000"/>
                </a:solidFill>
                <a:effectLst/>
                <a:latin typeface="Times New Roman" panose="02020603050405020304" pitchFamily="18" charset="0"/>
                <a:cs typeface="Times New Roman" panose="02020603050405020304" pitchFamily="18" charset="0"/>
              </a:rPr>
              <a:t>hidden</a:t>
            </a:r>
            <a:r>
              <a:rPr lang="en-US" sz="2200" b="0" i="0" dirty="0">
                <a:solidFill>
                  <a:srgbClr val="000000"/>
                </a:solidFill>
                <a:effectLst/>
                <a:latin typeface="Times New Roman" panose="02020603050405020304" pitchFamily="18" charset="0"/>
                <a:cs typeface="Times New Roman" panose="02020603050405020304" pitchFamily="18" charset="0"/>
              </a:rPr>
              <a:t> patterns and </a:t>
            </a:r>
            <a:r>
              <a:rPr lang="en-US" sz="2200" b="1" i="0" dirty="0">
                <a:solidFill>
                  <a:srgbClr val="000000"/>
                </a:solidFill>
                <a:effectLst/>
                <a:latin typeface="Times New Roman" panose="02020603050405020304" pitchFamily="18" charset="0"/>
                <a:cs typeface="Times New Roman" panose="02020603050405020304" pitchFamily="18" charset="0"/>
              </a:rPr>
              <a:t>extracting</a:t>
            </a:r>
            <a:r>
              <a:rPr lang="en-US" sz="2200" b="0" i="0" dirty="0">
                <a:solidFill>
                  <a:srgbClr val="000000"/>
                </a:solidFill>
                <a:effectLst/>
                <a:latin typeface="Times New Roman" panose="02020603050405020304" pitchFamily="18" charset="0"/>
                <a:cs typeface="Times New Roman" panose="02020603050405020304" pitchFamily="18" charset="0"/>
              </a:rPr>
              <a:t> useful information from data.</a:t>
            </a:r>
          </a:p>
        </p:txBody>
      </p:sp>
      <p:sp>
        <p:nvSpPr>
          <p:cNvPr id="4" name="Rectangle 3">
            <a:extLst>
              <a:ext uri="{FF2B5EF4-FFF2-40B4-BE49-F238E27FC236}">
                <a16:creationId xmlns:a16="http://schemas.microsoft.com/office/drawing/2014/main" id="{4C21DDDC-DAC2-43EF-9A39-561FEB8161CF}"/>
              </a:ext>
            </a:extLst>
          </p:cNvPr>
          <p:cNvSpPr/>
          <p:nvPr/>
        </p:nvSpPr>
        <p:spPr>
          <a:xfrm>
            <a:off x="932328" y="5266329"/>
            <a:ext cx="10273553" cy="369332"/>
          </a:xfrm>
          <a:prstGeom prst="rect">
            <a:avLst/>
          </a:prstGeom>
        </p:spPr>
        <p:txBody>
          <a:bodyPr wrap="square">
            <a:spAutoFit/>
          </a:bodyPr>
          <a:lstStyle/>
          <a:p>
            <a:r>
              <a:rPr lang="en-GB" dirty="0">
                <a:hlinkClick r:id="rId2"/>
              </a:rPr>
              <a:t>https://www.youtube.com/watch?v=f_uwKZIAeM0&amp;ab_channel=OxfordSparks</a:t>
            </a:r>
            <a:r>
              <a:rPr lang="en-GB" dirty="0"/>
              <a:t> </a:t>
            </a:r>
          </a:p>
        </p:txBody>
      </p:sp>
    </p:spTree>
    <p:extLst>
      <p:ext uri="{BB962C8B-B14F-4D97-AF65-F5344CB8AC3E}">
        <p14:creationId xmlns:p14="http://schemas.microsoft.com/office/powerpoint/2010/main" val="55113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8A67-B997-D5AD-D7EB-E7D81674DBFE}"/>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F1E63267-6B3D-501F-B75B-436DDD43827B}"/>
              </a:ext>
            </a:extLst>
          </p:cNvPr>
          <p:cNvSpPr>
            <a:spLocks noGrp="1"/>
          </p:cNvSpPr>
          <p:nvPr>
            <p:ph idx="1"/>
          </p:nvPr>
        </p:nvSpPr>
        <p:spPr/>
        <p:txBody>
          <a:bodyPr>
            <a:normAutofit/>
          </a:bodyPr>
          <a:lstStyle/>
          <a:p>
            <a:pPr marL="0" indent="0" algn="ctr">
              <a:buNone/>
            </a:pPr>
            <a:r>
              <a:rPr lang="en-US" sz="6000" b="1" i="0" dirty="0">
                <a:solidFill>
                  <a:srgbClr val="3A3A3A"/>
                </a:solidFill>
                <a:effectLst/>
                <a:latin typeface="Work Sans" panose="020B0604020202020204" pitchFamily="2" charset="0"/>
              </a:rPr>
              <a:t>What is ML?</a:t>
            </a:r>
            <a:endParaRPr lang="en-US" sz="6000" dirty="0"/>
          </a:p>
          <a:p>
            <a:endParaRPr lang="en-US" sz="6000" dirty="0"/>
          </a:p>
        </p:txBody>
      </p:sp>
    </p:spTree>
    <p:extLst>
      <p:ext uri="{BB962C8B-B14F-4D97-AF65-F5344CB8AC3E}">
        <p14:creationId xmlns:p14="http://schemas.microsoft.com/office/powerpoint/2010/main" val="1002089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4E48-05FA-6A4E-B607-3DFC9A31AD6C}"/>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6C2F5858-1D2A-8430-9D3B-8C353EE32B1E}"/>
              </a:ext>
            </a:extLst>
          </p:cNvPr>
          <p:cNvSpPr>
            <a:spLocks noGrp="1"/>
          </p:cNvSpPr>
          <p:nvPr>
            <p:ph idx="1"/>
          </p:nvPr>
        </p:nvSpPr>
        <p:spPr/>
        <p:txBody>
          <a:bodyPr>
            <a:normAutofit/>
          </a:bodyPr>
          <a:lstStyle/>
          <a:p>
            <a:pPr marL="0" indent="0" algn="ctr">
              <a:buNone/>
            </a:pPr>
            <a:r>
              <a:rPr lang="en-US" sz="6000" b="1" dirty="0"/>
              <a:t>How does Machine Learning works</a:t>
            </a:r>
          </a:p>
        </p:txBody>
      </p:sp>
    </p:spTree>
    <p:extLst>
      <p:ext uri="{BB962C8B-B14F-4D97-AF65-F5344CB8AC3E}">
        <p14:creationId xmlns:p14="http://schemas.microsoft.com/office/powerpoint/2010/main" val="120557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AF9D-571C-8BC2-A5CA-16BE8C8D89BF}"/>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EA9C0C1D-AF03-4273-BDD9-456A76B88034}"/>
              </a:ext>
            </a:extLst>
          </p:cNvPr>
          <p:cNvSpPr>
            <a:spLocks noGrp="1"/>
          </p:cNvSpPr>
          <p:nvPr>
            <p:ph idx="1"/>
          </p:nvPr>
        </p:nvSpPr>
        <p:spPr/>
        <p:txBody>
          <a:bodyPr>
            <a:normAutofit/>
          </a:bodyPr>
          <a:lstStyle/>
          <a:p>
            <a:pPr marL="0" indent="0" algn="ctr">
              <a:buNone/>
            </a:pPr>
            <a:r>
              <a:rPr lang="en-US" sz="6000" b="1" i="0" dirty="0">
                <a:solidFill>
                  <a:srgbClr val="16191F"/>
                </a:solidFill>
                <a:effectLst/>
                <a:latin typeface="Amazon Ember"/>
              </a:rPr>
              <a:t>When to Use Machine Learning</a:t>
            </a:r>
            <a:endParaRPr lang="en-US" sz="6000" b="1" dirty="0"/>
          </a:p>
        </p:txBody>
      </p:sp>
    </p:spTree>
    <p:extLst>
      <p:ext uri="{BB962C8B-B14F-4D97-AF65-F5344CB8AC3E}">
        <p14:creationId xmlns:p14="http://schemas.microsoft.com/office/powerpoint/2010/main" val="1921926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047E-00EE-7A75-A03C-6F8CE044BB11}"/>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A7E4FF8E-A5F5-B695-D657-439A90672C38}"/>
              </a:ext>
            </a:extLst>
          </p:cNvPr>
          <p:cNvSpPr>
            <a:spLocks noGrp="1"/>
          </p:cNvSpPr>
          <p:nvPr>
            <p:ph idx="1"/>
          </p:nvPr>
        </p:nvSpPr>
        <p:spPr/>
        <p:txBody>
          <a:bodyPr>
            <a:normAutofit/>
          </a:bodyPr>
          <a:lstStyle/>
          <a:p>
            <a:pPr marL="0" indent="0" algn="ctr">
              <a:buNone/>
            </a:pPr>
            <a:r>
              <a:rPr lang="en-US" sz="6000" b="1" dirty="0"/>
              <a:t>Main difference between traditional programming and ML programming </a:t>
            </a:r>
          </a:p>
        </p:txBody>
      </p:sp>
    </p:spTree>
    <p:extLst>
      <p:ext uri="{BB962C8B-B14F-4D97-AF65-F5344CB8AC3E}">
        <p14:creationId xmlns:p14="http://schemas.microsoft.com/office/powerpoint/2010/main" val="910965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8AB7-1C10-7F79-5AA6-66DBDEBF50B5}"/>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29B545EE-51F3-0A81-EA8C-50BD89CBF0FB}"/>
              </a:ext>
            </a:extLst>
          </p:cNvPr>
          <p:cNvSpPr>
            <a:spLocks noGrp="1"/>
          </p:cNvSpPr>
          <p:nvPr>
            <p:ph idx="1"/>
          </p:nvPr>
        </p:nvSpPr>
        <p:spPr/>
        <p:txBody>
          <a:bodyPr>
            <a:normAutofit/>
          </a:bodyPr>
          <a:lstStyle/>
          <a:p>
            <a:pPr marL="0" indent="0" algn="ctr">
              <a:buNone/>
            </a:pPr>
            <a:r>
              <a:rPr lang="en-US" sz="6000" b="1" dirty="0"/>
              <a:t>Why ML is important</a:t>
            </a:r>
          </a:p>
        </p:txBody>
      </p:sp>
    </p:spTree>
    <p:extLst>
      <p:ext uri="{BB962C8B-B14F-4D97-AF65-F5344CB8AC3E}">
        <p14:creationId xmlns:p14="http://schemas.microsoft.com/office/powerpoint/2010/main" val="488651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75B8-0743-645C-21C5-B81E2959D448}"/>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C17578E3-6359-0100-C1D6-2330CC8C2947}"/>
              </a:ext>
            </a:extLst>
          </p:cNvPr>
          <p:cNvSpPr>
            <a:spLocks noGrp="1"/>
          </p:cNvSpPr>
          <p:nvPr>
            <p:ph idx="1"/>
          </p:nvPr>
        </p:nvSpPr>
        <p:spPr/>
        <p:txBody>
          <a:bodyPr>
            <a:normAutofit/>
          </a:bodyPr>
          <a:lstStyle/>
          <a:p>
            <a:pPr marL="0" indent="0" algn="ctr">
              <a:buNone/>
            </a:pPr>
            <a:r>
              <a:rPr lang="en-US" sz="6000" b="1" dirty="0"/>
              <a:t>Where does ML fit in?</a:t>
            </a:r>
          </a:p>
        </p:txBody>
      </p:sp>
      <p:sp>
        <p:nvSpPr>
          <p:cNvPr id="4" name="Rectangle 3">
            <a:extLst>
              <a:ext uri="{FF2B5EF4-FFF2-40B4-BE49-F238E27FC236}">
                <a16:creationId xmlns:a16="http://schemas.microsoft.com/office/drawing/2014/main" id="{6A887832-6D0F-4F0D-BF19-8948767CE082}"/>
              </a:ext>
            </a:extLst>
          </p:cNvPr>
          <p:cNvSpPr/>
          <p:nvPr/>
        </p:nvSpPr>
        <p:spPr>
          <a:xfrm>
            <a:off x="914399" y="4809129"/>
            <a:ext cx="10148047" cy="369332"/>
          </a:xfrm>
          <a:prstGeom prst="rect">
            <a:avLst/>
          </a:prstGeom>
        </p:spPr>
        <p:txBody>
          <a:bodyPr wrap="square">
            <a:spAutoFit/>
          </a:bodyPr>
          <a:lstStyle/>
          <a:p>
            <a:r>
              <a:rPr lang="en-GB" dirty="0">
                <a:hlinkClick r:id="rId2"/>
              </a:rPr>
              <a:t>https://www.youtube.com/watch?v=Gv9_4yMHFhI&amp;ab_channel=StatQuestwithJoshStarmer</a:t>
            </a:r>
            <a:r>
              <a:rPr lang="en-GB" dirty="0"/>
              <a:t> </a:t>
            </a:r>
          </a:p>
        </p:txBody>
      </p:sp>
    </p:spTree>
    <p:extLst>
      <p:ext uri="{BB962C8B-B14F-4D97-AF65-F5344CB8AC3E}">
        <p14:creationId xmlns:p14="http://schemas.microsoft.com/office/powerpoint/2010/main" val="3266573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9E70-9B53-429A-5430-8078D84FF058}"/>
              </a:ext>
            </a:extLst>
          </p:cNvPr>
          <p:cNvSpPr>
            <a:spLocks noGrp="1"/>
          </p:cNvSpPr>
          <p:nvPr>
            <p:ph type="title"/>
          </p:nvPr>
        </p:nvSpPr>
        <p:spPr/>
        <p:txBody>
          <a:bodyPr/>
          <a:lstStyle/>
          <a:p>
            <a:pPr algn="ctr"/>
            <a:r>
              <a:rPr lang="en-US" dirty="0"/>
              <a:t>Introduction to Data in Machine Learning</a:t>
            </a:r>
          </a:p>
        </p:txBody>
      </p:sp>
      <p:sp>
        <p:nvSpPr>
          <p:cNvPr id="3" name="Content Placeholder 2">
            <a:extLst>
              <a:ext uri="{FF2B5EF4-FFF2-40B4-BE49-F238E27FC236}">
                <a16:creationId xmlns:a16="http://schemas.microsoft.com/office/drawing/2014/main" id="{D6B90FF2-CC95-260A-38EF-B781061922E0}"/>
              </a:ext>
            </a:extLst>
          </p:cNvPr>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 is a crucial component in the field of Machine Learning. </a:t>
            </a:r>
          </a:p>
          <a:p>
            <a:pPr algn="just"/>
            <a:r>
              <a:rPr lang="en-US" dirty="0">
                <a:latin typeface="Times New Roman" panose="02020603050405020304" pitchFamily="18" charset="0"/>
                <a:cs typeface="Times New Roman" panose="02020603050405020304" pitchFamily="18" charset="0"/>
              </a:rPr>
              <a:t>It refers to the set of observations or measurements that can be used to train a </a:t>
            </a:r>
            <a:r>
              <a:rPr lang="en-US" b="1" dirty="0">
                <a:latin typeface="Times New Roman" panose="02020603050405020304" pitchFamily="18" charset="0"/>
                <a:cs typeface="Times New Roman" panose="02020603050405020304" pitchFamily="18" charset="0"/>
              </a:rPr>
              <a:t>machine-learning model</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quality and quantity </a:t>
            </a:r>
            <a:r>
              <a:rPr lang="en-US" dirty="0">
                <a:latin typeface="Times New Roman" panose="02020603050405020304" pitchFamily="18" charset="0"/>
                <a:cs typeface="Times New Roman" panose="02020603050405020304" pitchFamily="18" charset="0"/>
              </a:rPr>
              <a:t>of data available for training and testing play a significant role in determining the performance of a machine-learning model. </a:t>
            </a:r>
          </a:p>
          <a:p>
            <a:pPr algn="just"/>
            <a:r>
              <a:rPr lang="en-US" b="1" dirty="0">
                <a:latin typeface="Times New Roman" panose="02020603050405020304" pitchFamily="18" charset="0"/>
                <a:cs typeface="Times New Roman" panose="02020603050405020304" pitchFamily="18" charset="0"/>
              </a:rPr>
              <a:t>Data can be in various forms </a:t>
            </a:r>
            <a:r>
              <a:rPr lang="en-US" dirty="0">
                <a:latin typeface="Times New Roman" panose="02020603050405020304" pitchFamily="18" charset="0"/>
                <a:cs typeface="Times New Roman" panose="02020603050405020304" pitchFamily="18" charset="0"/>
              </a:rPr>
              <a:t>such as </a:t>
            </a:r>
            <a:r>
              <a:rPr lang="en-US" u="sng" dirty="0">
                <a:latin typeface="Times New Roman" panose="02020603050405020304" pitchFamily="18" charset="0"/>
                <a:cs typeface="Times New Roman" panose="02020603050405020304" pitchFamily="18" charset="0"/>
              </a:rPr>
              <a:t>numerical, categorical, or time-series data</a:t>
            </a:r>
            <a:r>
              <a:rPr lang="en-US" dirty="0">
                <a:latin typeface="Times New Roman" panose="02020603050405020304" pitchFamily="18" charset="0"/>
                <a:cs typeface="Times New Roman" panose="02020603050405020304" pitchFamily="18" charset="0"/>
              </a:rPr>
              <a:t>, and </a:t>
            </a:r>
            <a:r>
              <a:rPr lang="en-US" u="sng" dirty="0">
                <a:latin typeface="Times New Roman" panose="02020603050405020304" pitchFamily="18" charset="0"/>
                <a:cs typeface="Times New Roman" panose="02020603050405020304" pitchFamily="18" charset="0"/>
              </a:rPr>
              <a:t>can come from various sources such as databases, spreadsheets</a:t>
            </a:r>
          </a:p>
        </p:txBody>
      </p:sp>
      <p:sp>
        <p:nvSpPr>
          <p:cNvPr id="4" name="Rectangle 3">
            <a:extLst>
              <a:ext uri="{FF2B5EF4-FFF2-40B4-BE49-F238E27FC236}">
                <a16:creationId xmlns:a16="http://schemas.microsoft.com/office/drawing/2014/main" id="{22EE4F62-D2D9-4214-9906-6220E143B848}"/>
              </a:ext>
            </a:extLst>
          </p:cNvPr>
          <p:cNvSpPr/>
          <p:nvPr/>
        </p:nvSpPr>
        <p:spPr>
          <a:xfrm>
            <a:off x="1093693" y="5988734"/>
            <a:ext cx="9000565" cy="369332"/>
          </a:xfrm>
          <a:prstGeom prst="rect">
            <a:avLst/>
          </a:prstGeom>
        </p:spPr>
        <p:txBody>
          <a:bodyPr wrap="square">
            <a:spAutoFit/>
          </a:bodyPr>
          <a:lstStyle/>
          <a:p>
            <a:r>
              <a:rPr lang="en-GB" dirty="0">
                <a:hlinkClick r:id="rId2"/>
              </a:rPr>
              <a:t>https://www.youtube.com/watch?v=mYxjl_dkdtM&amp;ab_channel=MMUQ-Step</a:t>
            </a:r>
            <a:r>
              <a:rPr lang="en-GB" dirty="0"/>
              <a:t> </a:t>
            </a:r>
          </a:p>
        </p:txBody>
      </p:sp>
    </p:spTree>
    <p:extLst>
      <p:ext uri="{BB962C8B-B14F-4D97-AF65-F5344CB8AC3E}">
        <p14:creationId xmlns:p14="http://schemas.microsoft.com/office/powerpoint/2010/main" val="4172068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CD1F-F391-B546-C50D-2DB54401023B}"/>
              </a:ext>
            </a:extLst>
          </p:cNvPr>
          <p:cNvSpPr>
            <a:spLocks noGrp="1"/>
          </p:cNvSpPr>
          <p:nvPr>
            <p:ph type="title"/>
          </p:nvPr>
        </p:nvSpPr>
        <p:spPr/>
        <p:txBody>
          <a:bodyPr/>
          <a:lstStyle/>
          <a:p>
            <a:pPr algn="ctr"/>
            <a:r>
              <a:rPr lang="en-US" dirty="0"/>
              <a:t>Introduction to Data in Machine Learning</a:t>
            </a:r>
          </a:p>
        </p:txBody>
      </p:sp>
      <p:sp>
        <p:nvSpPr>
          <p:cNvPr id="3" name="Content Placeholder 2">
            <a:extLst>
              <a:ext uri="{FF2B5EF4-FFF2-40B4-BE49-F238E27FC236}">
                <a16:creationId xmlns:a16="http://schemas.microsoft.com/office/drawing/2014/main" id="{450CD8D9-C550-C844-D128-1EFFDE65B8C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Machine learning algorithms use </a:t>
            </a:r>
            <a:r>
              <a:rPr lang="en-US" b="1" dirty="0">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 to </a:t>
            </a:r>
            <a:r>
              <a:rPr lang="en-US" dirty="0">
                <a:highlight>
                  <a:srgbClr val="FFFF00"/>
                </a:highlight>
                <a:latin typeface="Times New Roman" panose="02020603050405020304" pitchFamily="18" charset="0"/>
                <a:cs typeface="Times New Roman" panose="02020603050405020304" pitchFamily="18" charset="0"/>
              </a:rPr>
              <a:t>learn patterns </a:t>
            </a:r>
            <a:r>
              <a:rPr lang="en-US" dirty="0">
                <a:latin typeface="Times New Roman" panose="02020603050405020304" pitchFamily="18" charset="0"/>
                <a:cs typeface="Times New Roman" panose="02020603050405020304" pitchFamily="18" charset="0"/>
              </a:rPr>
              <a:t>and relationships between </a:t>
            </a:r>
            <a:r>
              <a:rPr lang="en-US" b="1" dirty="0">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 variables and </a:t>
            </a:r>
            <a:r>
              <a:rPr lang="en-US" b="1" dirty="0">
                <a:latin typeface="Times New Roman" panose="02020603050405020304" pitchFamily="18" charset="0"/>
                <a:cs typeface="Times New Roman" panose="02020603050405020304" pitchFamily="18" charset="0"/>
              </a:rPr>
              <a:t>target</a:t>
            </a:r>
            <a:r>
              <a:rPr lang="en-US" dirty="0">
                <a:latin typeface="Times New Roman" panose="02020603050405020304" pitchFamily="18" charset="0"/>
                <a:cs typeface="Times New Roman" panose="02020603050405020304" pitchFamily="18" charset="0"/>
              </a:rPr>
              <a:t> outputs, which can then be used for </a:t>
            </a:r>
            <a:r>
              <a:rPr lang="en-US" b="1" dirty="0">
                <a:latin typeface="Times New Roman" panose="02020603050405020304" pitchFamily="18" charset="0"/>
                <a:cs typeface="Times New Roman" panose="02020603050405020304" pitchFamily="18" charset="0"/>
              </a:rPr>
              <a:t>prediction or classification </a:t>
            </a:r>
            <a:r>
              <a:rPr lang="en-US" dirty="0">
                <a:latin typeface="Times New Roman" panose="02020603050405020304" pitchFamily="18" charset="0"/>
                <a:cs typeface="Times New Roman" panose="02020603050405020304" pitchFamily="18" charset="0"/>
              </a:rPr>
              <a:t>tasks.</a:t>
            </a:r>
          </a:p>
          <a:p>
            <a:pPr algn="just"/>
            <a:r>
              <a:rPr lang="en-US" dirty="0">
                <a:latin typeface="Times New Roman" panose="02020603050405020304" pitchFamily="18" charset="0"/>
                <a:cs typeface="Times New Roman" panose="02020603050405020304" pitchFamily="18" charset="0"/>
              </a:rPr>
              <a:t>Data is typically divided into two types: </a:t>
            </a:r>
          </a:p>
          <a:p>
            <a:pPr algn="just"/>
            <a:r>
              <a:rPr lang="en-US" b="1" dirty="0">
                <a:latin typeface="Times New Roman" panose="02020603050405020304" pitchFamily="18" charset="0"/>
                <a:cs typeface="Times New Roman" panose="02020603050405020304" pitchFamily="18" charset="0"/>
              </a:rPr>
              <a:t>Labeled data</a:t>
            </a:r>
          </a:p>
          <a:p>
            <a:pPr algn="just"/>
            <a:r>
              <a:rPr lang="en-US" b="1" dirty="0">
                <a:latin typeface="Times New Roman" panose="02020603050405020304" pitchFamily="18" charset="0"/>
                <a:cs typeface="Times New Roman" panose="02020603050405020304" pitchFamily="18" charset="0"/>
              </a:rPr>
              <a:t>Unlabeled data</a:t>
            </a:r>
          </a:p>
        </p:txBody>
      </p:sp>
    </p:spTree>
    <p:extLst>
      <p:ext uri="{BB962C8B-B14F-4D97-AF65-F5344CB8AC3E}">
        <p14:creationId xmlns:p14="http://schemas.microsoft.com/office/powerpoint/2010/main" val="60059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EB19-D50F-C6CC-3E60-00A45DC63E9F}"/>
              </a:ext>
            </a:extLst>
          </p:cNvPr>
          <p:cNvSpPr>
            <a:spLocks noGrp="1"/>
          </p:cNvSpPr>
          <p:nvPr>
            <p:ph type="title"/>
          </p:nvPr>
        </p:nvSpPr>
        <p:spPr/>
        <p:txBody>
          <a:bodyPr/>
          <a:lstStyle/>
          <a:p>
            <a:pPr algn="ctr"/>
            <a:r>
              <a:rPr lang="en-US" dirty="0"/>
              <a:t>Lectures</a:t>
            </a:r>
          </a:p>
        </p:txBody>
      </p:sp>
      <p:sp>
        <p:nvSpPr>
          <p:cNvPr id="3" name="Content Placeholder 2">
            <a:extLst>
              <a:ext uri="{FF2B5EF4-FFF2-40B4-BE49-F238E27FC236}">
                <a16:creationId xmlns:a16="http://schemas.microsoft.com/office/drawing/2014/main" id="{3051A699-7F72-EECB-E194-63D955E0734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meet at </a:t>
            </a:r>
            <a:r>
              <a:rPr lang="en-US" b="1" dirty="0">
                <a:latin typeface="Times New Roman" panose="02020603050405020304" pitchFamily="18" charset="0"/>
                <a:cs typeface="Times New Roman" panose="02020603050405020304" pitchFamily="18" charset="0"/>
              </a:rPr>
              <a:t>10:00 am</a:t>
            </a:r>
            <a:r>
              <a:rPr lang="en-US" dirty="0">
                <a:latin typeface="Times New Roman" panose="02020603050405020304" pitchFamily="18" charset="0"/>
                <a:cs typeface="Times New Roman" panose="02020603050405020304" pitchFamily="18" charset="0"/>
              </a:rPr>
              <a:t>, every Mon</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Read the syllabus and policies carefully</a:t>
            </a:r>
          </a:p>
          <a:p>
            <a:r>
              <a:rPr lang="en-US" dirty="0">
                <a:latin typeface="Times New Roman" panose="02020603050405020304" pitchFamily="18" charset="0"/>
                <a:cs typeface="Times New Roman" panose="02020603050405020304" pitchFamily="18" charset="0"/>
              </a:rPr>
              <a:t>Reading and labs will be posted online</a:t>
            </a:r>
          </a:p>
        </p:txBody>
      </p:sp>
    </p:spTree>
    <p:extLst>
      <p:ext uri="{BB962C8B-B14F-4D97-AF65-F5344CB8AC3E}">
        <p14:creationId xmlns:p14="http://schemas.microsoft.com/office/powerpoint/2010/main" val="416259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655A-E988-DF5B-03D6-B8604EE0652A}"/>
              </a:ext>
            </a:extLst>
          </p:cNvPr>
          <p:cNvSpPr>
            <a:spLocks noGrp="1"/>
          </p:cNvSpPr>
          <p:nvPr>
            <p:ph type="title"/>
          </p:nvPr>
        </p:nvSpPr>
        <p:spPr/>
        <p:txBody>
          <a:bodyPr/>
          <a:lstStyle/>
          <a:p>
            <a:pPr algn="ctr"/>
            <a:r>
              <a:rPr lang="en-US" dirty="0"/>
              <a:t>Introduction to Data in Machine Learning</a:t>
            </a:r>
          </a:p>
        </p:txBody>
      </p:sp>
      <p:sp>
        <p:nvSpPr>
          <p:cNvPr id="3" name="Content Placeholder 2">
            <a:extLst>
              <a:ext uri="{FF2B5EF4-FFF2-40B4-BE49-F238E27FC236}">
                <a16:creationId xmlns:a16="http://schemas.microsoft.com/office/drawing/2014/main" id="{285D2730-A8DD-383D-76AE-CCECA99F3991}"/>
              </a:ext>
            </a:extLst>
          </p:cNvPr>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Labeled data </a:t>
            </a:r>
            <a:r>
              <a:rPr lang="en-US" dirty="0">
                <a:latin typeface="Times New Roman" panose="02020603050405020304" pitchFamily="18" charset="0"/>
                <a:cs typeface="Times New Roman" panose="02020603050405020304" pitchFamily="18" charset="0"/>
              </a:rPr>
              <a:t>includes a label or target variable that the model is trying to </a:t>
            </a:r>
            <a:r>
              <a:rPr lang="en-US" b="1" dirty="0">
                <a:latin typeface="Times New Roman" panose="02020603050405020304" pitchFamily="18" charset="0"/>
                <a:cs typeface="Times New Roman" panose="02020603050405020304" pitchFamily="18" charset="0"/>
              </a:rPr>
              <a:t>predict</a:t>
            </a:r>
            <a:r>
              <a:rPr lang="en-US" dirty="0">
                <a:latin typeface="Times New Roman" panose="02020603050405020304" pitchFamily="18" charset="0"/>
                <a:cs typeface="Times New Roman" panose="02020603050405020304" pitchFamily="18" charset="0"/>
              </a:rPr>
              <a:t>, whereas </a:t>
            </a:r>
            <a:r>
              <a:rPr lang="en-US" b="1" dirty="0">
                <a:latin typeface="Times New Roman" panose="02020603050405020304" pitchFamily="18" charset="0"/>
                <a:cs typeface="Times New Roman" panose="02020603050405020304" pitchFamily="18" charset="0"/>
              </a:rPr>
              <a:t>unlabeled</a:t>
            </a:r>
            <a:r>
              <a:rPr lang="en-US" dirty="0">
                <a:latin typeface="Times New Roman" panose="02020603050405020304" pitchFamily="18" charset="0"/>
                <a:cs typeface="Times New Roman" panose="02020603050405020304" pitchFamily="18" charset="0"/>
              </a:rPr>
              <a:t> data does not include a </a:t>
            </a:r>
            <a:r>
              <a:rPr lang="en-US" u="sng" dirty="0">
                <a:latin typeface="Times New Roman" panose="02020603050405020304" pitchFamily="18" charset="0"/>
                <a:cs typeface="Times New Roman" panose="02020603050405020304" pitchFamily="18" charset="0"/>
              </a:rPr>
              <a:t>label or target variable</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The data used in machine learning is typically n</a:t>
            </a:r>
            <a:r>
              <a:rPr lang="en-US" b="1" dirty="0">
                <a:latin typeface="Times New Roman" panose="02020603050405020304" pitchFamily="18" charset="0"/>
                <a:cs typeface="Times New Roman" panose="02020603050405020304" pitchFamily="18" charset="0"/>
              </a:rPr>
              <a:t>umerical or categorical</a:t>
            </a:r>
            <a:r>
              <a:rPr lang="en-US" dirty="0">
                <a:latin typeface="Times New Roman" panose="02020603050405020304" pitchFamily="18" charset="0"/>
                <a:cs typeface="Times New Roman" panose="02020603050405020304" pitchFamily="18" charset="0"/>
              </a:rPr>
              <a:t>. </a:t>
            </a:r>
          </a:p>
          <a:p>
            <a:pPr algn="just"/>
            <a:r>
              <a:rPr lang="en-US" b="1" dirty="0">
                <a:latin typeface="Times New Roman" panose="02020603050405020304" pitchFamily="18" charset="0"/>
                <a:cs typeface="Times New Roman" panose="02020603050405020304" pitchFamily="18" charset="0"/>
              </a:rPr>
              <a:t>Numerical</a:t>
            </a:r>
            <a:r>
              <a:rPr lang="en-US" dirty="0">
                <a:latin typeface="Times New Roman" panose="02020603050405020304" pitchFamily="18" charset="0"/>
                <a:cs typeface="Times New Roman" panose="02020603050405020304" pitchFamily="18" charset="0"/>
              </a:rPr>
              <a:t> data includes values that can be ordered and measured, such as </a:t>
            </a:r>
            <a:r>
              <a:rPr lang="en-US" u="sng" dirty="0">
                <a:latin typeface="Times New Roman" panose="02020603050405020304" pitchFamily="18" charset="0"/>
                <a:cs typeface="Times New Roman" panose="02020603050405020304" pitchFamily="18" charset="0"/>
              </a:rPr>
              <a:t>age or income</a:t>
            </a:r>
            <a:r>
              <a:rPr lang="en-US" dirty="0">
                <a:latin typeface="Times New Roman" panose="02020603050405020304" pitchFamily="18" charset="0"/>
                <a:cs typeface="Times New Roman" panose="02020603050405020304" pitchFamily="18" charset="0"/>
              </a:rPr>
              <a:t>. </a:t>
            </a:r>
          </a:p>
          <a:p>
            <a:pPr algn="just"/>
            <a:r>
              <a:rPr lang="en-US" b="1" dirty="0">
                <a:latin typeface="Times New Roman" panose="02020603050405020304" pitchFamily="18" charset="0"/>
                <a:cs typeface="Times New Roman" panose="02020603050405020304" pitchFamily="18" charset="0"/>
              </a:rPr>
              <a:t>Categorical</a:t>
            </a:r>
            <a:r>
              <a:rPr lang="en-US" dirty="0">
                <a:latin typeface="Times New Roman" panose="02020603050405020304" pitchFamily="18" charset="0"/>
                <a:cs typeface="Times New Roman" panose="02020603050405020304" pitchFamily="18" charset="0"/>
              </a:rPr>
              <a:t> data includes values that represent categories, such as </a:t>
            </a:r>
            <a:r>
              <a:rPr lang="en-US" u="sng" dirty="0">
                <a:latin typeface="Times New Roman" panose="02020603050405020304" pitchFamily="18" charset="0"/>
                <a:cs typeface="Times New Roman" panose="02020603050405020304" pitchFamily="18" charset="0"/>
              </a:rPr>
              <a:t>gender or type of fruit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49364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8DFA-0A4D-D07A-A8D8-E2B28D02B45E}"/>
              </a:ext>
            </a:extLst>
          </p:cNvPr>
          <p:cNvSpPr>
            <a:spLocks noGrp="1"/>
          </p:cNvSpPr>
          <p:nvPr>
            <p:ph type="title"/>
          </p:nvPr>
        </p:nvSpPr>
        <p:spPr/>
        <p:txBody>
          <a:bodyPr/>
          <a:lstStyle/>
          <a:p>
            <a:r>
              <a:rPr lang="en-US" dirty="0"/>
              <a:t>Examples: Labeled dataset</a:t>
            </a:r>
          </a:p>
        </p:txBody>
      </p:sp>
      <p:sp>
        <p:nvSpPr>
          <p:cNvPr id="6" name="Content Placeholder 5">
            <a:extLst>
              <a:ext uri="{FF2B5EF4-FFF2-40B4-BE49-F238E27FC236}">
                <a16:creationId xmlns:a16="http://schemas.microsoft.com/office/drawing/2014/main" id="{1FAB4994-272F-18B3-5813-CC9527161959}"/>
              </a:ext>
            </a:extLst>
          </p:cNvPr>
          <p:cNvSpPr>
            <a:spLocks noGrp="1"/>
          </p:cNvSpPr>
          <p:nvPr>
            <p:ph idx="1"/>
          </p:nvPr>
        </p:nvSpPr>
        <p:spPr/>
        <p:txBody>
          <a:bodyPr/>
          <a:lstStyle/>
          <a:p>
            <a:endParaRPr lang="en-US" dirty="0"/>
          </a:p>
        </p:txBody>
      </p:sp>
      <p:pic>
        <p:nvPicPr>
          <p:cNvPr id="1026" name="Picture 2" descr="enter image description here">
            <a:extLst>
              <a:ext uri="{FF2B5EF4-FFF2-40B4-BE49-F238E27FC236}">
                <a16:creationId xmlns:a16="http://schemas.microsoft.com/office/drawing/2014/main" id="{3972D01C-FF5F-A747-2C73-ED12B50FE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72" y="1825625"/>
            <a:ext cx="6512004" cy="20716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033D1D2-7EFD-C663-DE65-CCD974861AC2}"/>
              </a:ext>
            </a:extLst>
          </p:cNvPr>
          <p:cNvSpPr txBox="1"/>
          <p:nvPr/>
        </p:nvSpPr>
        <p:spPr>
          <a:xfrm>
            <a:off x="510466" y="4436965"/>
            <a:ext cx="6094520" cy="1200329"/>
          </a:xfrm>
          <a:prstGeom prst="rect">
            <a:avLst/>
          </a:prstGeom>
          <a:noFill/>
        </p:spPr>
        <p:txBody>
          <a:bodyPr wrap="square">
            <a:spAutoFit/>
          </a:bodyPr>
          <a:lstStyle/>
          <a:p>
            <a:pPr algn="just"/>
            <a:r>
              <a:rPr lang="en-US" b="1" i="0" dirty="0">
                <a:solidFill>
                  <a:srgbClr val="0C0D0E"/>
                </a:solidFill>
                <a:effectLst/>
                <a:highlight>
                  <a:srgbClr val="FFFFFF"/>
                </a:highlight>
                <a:latin typeface="Times New Roman" panose="02020603050405020304" pitchFamily="18" charset="0"/>
                <a:cs typeface="Times New Roman" panose="02020603050405020304" pitchFamily="18" charset="0"/>
              </a:rPr>
              <a:t>Labeled data</a:t>
            </a:r>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 used by </a:t>
            </a:r>
            <a:r>
              <a:rPr lang="en-US" b="1" i="0" dirty="0">
                <a:solidFill>
                  <a:srgbClr val="0C0D0E"/>
                </a:solidFill>
                <a:effectLst/>
                <a:highlight>
                  <a:srgbClr val="FFFFFF"/>
                </a:highlight>
                <a:latin typeface="Times New Roman" panose="02020603050405020304" pitchFamily="18" charset="0"/>
                <a:cs typeface="Times New Roman" panose="02020603050405020304" pitchFamily="18" charset="0"/>
              </a:rPr>
              <a:t>Supervised learning</a:t>
            </a:r>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 add meaningful </a:t>
            </a:r>
            <a:r>
              <a:rPr lang="en-US" b="0" i="1" dirty="0">
                <a:solidFill>
                  <a:srgbClr val="0C0D0E"/>
                </a:solidFill>
                <a:effectLst/>
                <a:highlight>
                  <a:srgbClr val="FFFFFF"/>
                </a:highlight>
                <a:latin typeface="Times New Roman" panose="02020603050405020304" pitchFamily="18" charset="0"/>
                <a:cs typeface="Times New Roman" panose="02020603050405020304" pitchFamily="18" charset="0"/>
              </a:rPr>
              <a:t>tags</a:t>
            </a:r>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 or </a:t>
            </a:r>
            <a:r>
              <a:rPr lang="en-US" b="0" i="1" dirty="0">
                <a:solidFill>
                  <a:srgbClr val="0C0D0E"/>
                </a:solidFill>
                <a:effectLst/>
                <a:highlight>
                  <a:srgbClr val="FFFFFF"/>
                </a:highlight>
                <a:latin typeface="Times New Roman" panose="02020603050405020304" pitchFamily="18" charset="0"/>
                <a:cs typeface="Times New Roman" panose="02020603050405020304" pitchFamily="18" charset="0"/>
              </a:rPr>
              <a:t>labels</a:t>
            </a:r>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 or </a:t>
            </a:r>
            <a:r>
              <a:rPr lang="en-US" b="0" i="1" dirty="0">
                <a:solidFill>
                  <a:srgbClr val="0C0D0E"/>
                </a:solidFill>
                <a:effectLst/>
                <a:highlight>
                  <a:srgbClr val="FFFFFF"/>
                </a:highlight>
                <a:latin typeface="Times New Roman" panose="02020603050405020304" pitchFamily="18" charset="0"/>
                <a:cs typeface="Times New Roman" panose="02020603050405020304" pitchFamily="18" charset="0"/>
              </a:rPr>
              <a:t>class</a:t>
            </a:r>
            <a:r>
              <a:rPr lang="en-US" b="0" i="0" dirty="0">
                <a:solidFill>
                  <a:srgbClr val="0C0D0E"/>
                </a:solidFill>
                <a:effectLst/>
                <a:highlight>
                  <a:srgbClr val="FFFFFF"/>
                </a:highlight>
                <a:latin typeface="Times New Roman" panose="02020603050405020304" pitchFamily="18" charset="0"/>
                <a:cs typeface="Times New Roman" panose="02020603050405020304" pitchFamily="18" charset="0"/>
              </a:rPr>
              <a:t> to the observations (or rows). These tags can come from observations or asking people or specialists about the data.</a:t>
            </a: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EF70CAD-C387-E4D9-4EB9-955A691C043F}"/>
              </a:ext>
            </a:extLst>
          </p:cNvPr>
          <p:cNvPicPr>
            <a:picLocks noChangeAspect="1"/>
          </p:cNvPicPr>
          <p:nvPr/>
        </p:nvPicPr>
        <p:blipFill>
          <a:blip r:embed="rId3"/>
          <a:stretch>
            <a:fillRect/>
          </a:stretch>
        </p:blipFill>
        <p:spPr>
          <a:xfrm>
            <a:off x="7847377" y="1434597"/>
            <a:ext cx="2849222" cy="4925399"/>
          </a:xfrm>
          <a:prstGeom prst="rect">
            <a:avLst/>
          </a:prstGeom>
        </p:spPr>
      </p:pic>
    </p:spTree>
    <p:extLst>
      <p:ext uri="{BB962C8B-B14F-4D97-AF65-F5344CB8AC3E}">
        <p14:creationId xmlns:p14="http://schemas.microsoft.com/office/powerpoint/2010/main" val="3676882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ABA5-72B5-EE18-D128-1CC41841826D}"/>
              </a:ext>
            </a:extLst>
          </p:cNvPr>
          <p:cNvSpPr>
            <a:spLocks noGrp="1"/>
          </p:cNvSpPr>
          <p:nvPr>
            <p:ph type="title"/>
          </p:nvPr>
        </p:nvSpPr>
        <p:spPr/>
        <p:txBody>
          <a:bodyPr/>
          <a:lstStyle/>
          <a:p>
            <a:r>
              <a:rPr lang="en-US" dirty="0"/>
              <a:t>Examples: Unlabeled dataset</a:t>
            </a:r>
          </a:p>
        </p:txBody>
      </p:sp>
      <p:pic>
        <p:nvPicPr>
          <p:cNvPr id="2050" name="Picture 2">
            <a:extLst>
              <a:ext uri="{FF2B5EF4-FFF2-40B4-BE49-F238E27FC236}">
                <a16:creationId xmlns:a16="http://schemas.microsoft.com/office/drawing/2014/main" id="{8CF1A7E0-9E3E-E978-D108-422A85A5E5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1575" y="2029619"/>
            <a:ext cx="6736850" cy="23115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E6C658-987C-701B-4F76-02BFF6324DCE}"/>
              </a:ext>
            </a:extLst>
          </p:cNvPr>
          <p:cNvSpPr txBox="1"/>
          <p:nvPr/>
        </p:nvSpPr>
        <p:spPr>
          <a:xfrm>
            <a:off x="1061575" y="4680112"/>
            <a:ext cx="6094520" cy="646331"/>
          </a:xfrm>
          <a:prstGeom prst="rect">
            <a:avLst/>
          </a:prstGeom>
          <a:noFill/>
        </p:spPr>
        <p:txBody>
          <a:bodyPr wrap="square">
            <a:spAutoFit/>
          </a:bodyPr>
          <a:lstStyle/>
          <a:p>
            <a:pPr algn="just"/>
            <a:r>
              <a:rPr lang="en-US" b="1" i="0" dirty="0">
                <a:solidFill>
                  <a:srgbClr val="0C0D0E"/>
                </a:solidFill>
                <a:effectLst/>
                <a:highlight>
                  <a:srgbClr val="FFFFFF"/>
                </a:highlight>
                <a:latin typeface="-apple-system"/>
              </a:rPr>
              <a:t>Unlabeled data</a:t>
            </a:r>
            <a:r>
              <a:rPr lang="en-US" b="0" i="0" dirty="0">
                <a:solidFill>
                  <a:srgbClr val="0C0D0E"/>
                </a:solidFill>
                <a:effectLst/>
                <a:highlight>
                  <a:srgbClr val="FFFFFF"/>
                </a:highlight>
                <a:latin typeface="-apple-system"/>
              </a:rPr>
              <a:t>, used by </a:t>
            </a:r>
            <a:r>
              <a:rPr lang="en-US" b="1" i="0" dirty="0">
                <a:solidFill>
                  <a:srgbClr val="0C0D0E"/>
                </a:solidFill>
                <a:effectLst/>
                <a:highlight>
                  <a:srgbClr val="FFFFFF"/>
                </a:highlight>
                <a:latin typeface="-apple-system"/>
              </a:rPr>
              <a:t>Unsupervised learning</a:t>
            </a:r>
            <a:r>
              <a:rPr lang="en-US" b="0" i="0" dirty="0">
                <a:solidFill>
                  <a:srgbClr val="0C0D0E"/>
                </a:solidFill>
                <a:effectLst/>
                <a:highlight>
                  <a:srgbClr val="FFFFFF"/>
                </a:highlight>
                <a:latin typeface="-apple-system"/>
              </a:rPr>
              <a:t> however do not have any meaningful tags or labels associated with it. </a:t>
            </a:r>
            <a:endParaRPr lang="en-US" dirty="0"/>
          </a:p>
        </p:txBody>
      </p:sp>
      <p:pic>
        <p:nvPicPr>
          <p:cNvPr id="6" name="Picture 5">
            <a:extLst>
              <a:ext uri="{FF2B5EF4-FFF2-40B4-BE49-F238E27FC236}">
                <a16:creationId xmlns:a16="http://schemas.microsoft.com/office/drawing/2014/main" id="{0E5A36E7-4DA6-617D-5AC4-6E3426167BDC}"/>
              </a:ext>
            </a:extLst>
          </p:cNvPr>
          <p:cNvPicPr>
            <a:picLocks noChangeAspect="1"/>
          </p:cNvPicPr>
          <p:nvPr/>
        </p:nvPicPr>
        <p:blipFill>
          <a:blip r:embed="rId3"/>
          <a:stretch>
            <a:fillRect/>
          </a:stretch>
        </p:blipFill>
        <p:spPr>
          <a:xfrm>
            <a:off x="7884295" y="883051"/>
            <a:ext cx="3543300" cy="5429250"/>
          </a:xfrm>
          <a:prstGeom prst="rect">
            <a:avLst/>
          </a:prstGeom>
        </p:spPr>
      </p:pic>
      <p:sp>
        <p:nvSpPr>
          <p:cNvPr id="7" name="Rectangle 6">
            <a:extLst>
              <a:ext uri="{FF2B5EF4-FFF2-40B4-BE49-F238E27FC236}">
                <a16:creationId xmlns:a16="http://schemas.microsoft.com/office/drawing/2014/main" id="{F5CCE409-EDE9-43B3-9FCC-A88B9EF74BEE}"/>
              </a:ext>
            </a:extLst>
          </p:cNvPr>
          <p:cNvSpPr/>
          <p:nvPr/>
        </p:nvSpPr>
        <p:spPr>
          <a:xfrm>
            <a:off x="627529" y="6141374"/>
            <a:ext cx="9108142" cy="369332"/>
          </a:xfrm>
          <a:prstGeom prst="rect">
            <a:avLst/>
          </a:prstGeom>
        </p:spPr>
        <p:txBody>
          <a:bodyPr wrap="square">
            <a:spAutoFit/>
          </a:bodyPr>
          <a:lstStyle/>
          <a:p>
            <a:r>
              <a:rPr lang="en-GB" dirty="0">
                <a:hlinkClick r:id="rId4"/>
              </a:rPr>
              <a:t>https://www.youtube.com/watch?v=vSO8dFTtlfE&amp;ab_channel=PK%27s</a:t>
            </a:r>
            <a:r>
              <a:rPr lang="en-GB" dirty="0"/>
              <a:t> </a:t>
            </a:r>
          </a:p>
        </p:txBody>
      </p:sp>
    </p:spTree>
    <p:extLst>
      <p:ext uri="{BB962C8B-B14F-4D97-AF65-F5344CB8AC3E}">
        <p14:creationId xmlns:p14="http://schemas.microsoft.com/office/powerpoint/2010/main" val="4108631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FA87A-3885-A78C-C232-32F01D666FE9}"/>
              </a:ext>
            </a:extLst>
          </p:cNvPr>
          <p:cNvSpPr>
            <a:spLocks noGrp="1"/>
          </p:cNvSpPr>
          <p:nvPr>
            <p:ph type="title"/>
          </p:nvPr>
        </p:nvSpPr>
        <p:spPr/>
        <p:txBody>
          <a:bodyPr/>
          <a:lstStyle/>
          <a:p>
            <a:pPr algn="ctr"/>
            <a:r>
              <a:rPr lang="en-US" dirty="0"/>
              <a:t>Dataset view </a:t>
            </a:r>
          </a:p>
        </p:txBody>
      </p:sp>
      <p:pic>
        <p:nvPicPr>
          <p:cNvPr id="4" name="Content Placeholder 3">
            <a:extLst>
              <a:ext uri="{FF2B5EF4-FFF2-40B4-BE49-F238E27FC236}">
                <a16:creationId xmlns:a16="http://schemas.microsoft.com/office/drawing/2014/main" id="{B320F8F7-550C-DFAB-9DCB-E0F7CB5552B0}"/>
              </a:ext>
            </a:extLst>
          </p:cNvPr>
          <p:cNvPicPr>
            <a:picLocks noGrp="1" noChangeAspect="1"/>
          </p:cNvPicPr>
          <p:nvPr>
            <p:ph idx="1"/>
          </p:nvPr>
        </p:nvPicPr>
        <p:blipFill>
          <a:blip r:embed="rId2"/>
          <a:stretch>
            <a:fillRect/>
          </a:stretch>
        </p:blipFill>
        <p:spPr>
          <a:xfrm>
            <a:off x="800100" y="3140974"/>
            <a:ext cx="8039100" cy="1276350"/>
          </a:xfrm>
          <a:prstGeom prst="rect">
            <a:avLst/>
          </a:prstGeom>
        </p:spPr>
      </p:pic>
      <p:pic>
        <p:nvPicPr>
          <p:cNvPr id="5" name="Picture 4">
            <a:extLst>
              <a:ext uri="{FF2B5EF4-FFF2-40B4-BE49-F238E27FC236}">
                <a16:creationId xmlns:a16="http://schemas.microsoft.com/office/drawing/2014/main" id="{EE46A566-B794-0FE7-3B55-1FE690D3D1B3}"/>
              </a:ext>
            </a:extLst>
          </p:cNvPr>
          <p:cNvPicPr>
            <a:picLocks noChangeAspect="1"/>
          </p:cNvPicPr>
          <p:nvPr/>
        </p:nvPicPr>
        <p:blipFill>
          <a:blip r:embed="rId3"/>
          <a:stretch>
            <a:fillRect/>
          </a:stretch>
        </p:blipFill>
        <p:spPr>
          <a:xfrm>
            <a:off x="838200" y="4417324"/>
            <a:ext cx="8001000" cy="1400175"/>
          </a:xfrm>
          <a:prstGeom prst="rect">
            <a:avLst/>
          </a:prstGeom>
        </p:spPr>
      </p:pic>
      <p:sp>
        <p:nvSpPr>
          <p:cNvPr id="6" name="TextBox 5">
            <a:extLst>
              <a:ext uri="{FF2B5EF4-FFF2-40B4-BE49-F238E27FC236}">
                <a16:creationId xmlns:a16="http://schemas.microsoft.com/office/drawing/2014/main" id="{514A751E-04BF-0651-DD1D-072FBC80B68B}"/>
              </a:ext>
            </a:extLst>
          </p:cNvPr>
          <p:cNvSpPr txBox="1"/>
          <p:nvPr/>
        </p:nvSpPr>
        <p:spPr>
          <a:xfrm>
            <a:off x="683581" y="1684781"/>
            <a:ext cx="5271636" cy="92333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Predicting </a:t>
            </a:r>
            <a:r>
              <a:rPr lang="en-US" b="1" dirty="0">
                <a:latin typeface="Times New Roman" panose="02020603050405020304" pitchFamily="18" charset="0"/>
                <a:cs typeface="Times New Roman" panose="02020603050405020304" pitchFamily="18" charset="0"/>
              </a:rPr>
              <a:t>heart attack probability </a:t>
            </a:r>
            <a:r>
              <a:rPr lang="en-US" dirty="0">
                <a:latin typeface="Times New Roman" panose="02020603050405020304" pitchFamily="18" charset="0"/>
                <a:cs typeface="Times New Roman" panose="02020603050405020304" pitchFamily="18" charset="0"/>
              </a:rPr>
              <a:t>based on features:</a:t>
            </a:r>
          </a:p>
          <a:p>
            <a:r>
              <a:rPr lang="en-US" b="1" dirty="0">
                <a:latin typeface="Times New Roman" panose="02020603050405020304" pitchFamily="18" charset="0"/>
                <a:cs typeface="Times New Roman" panose="02020603050405020304" pitchFamily="18" charset="0"/>
              </a:rPr>
              <a:t>Features</a:t>
            </a:r>
            <a:r>
              <a:rPr lang="en-US" dirty="0">
                <a:latin typeface="Times New Roman" panose="02020603050405020304" pitchFamily="18" charset="0"/>
                <a:cs typeface="Times New Roman" panose="02020603050405020304" pitchFamily="18" charset="0"/>
              </a:rPr>
              <a:t>: Columns and rows  </a:t>
            </a:r>
          </a:p>
          <a:p>
            <a:r>
              <a:rPr lang="en-US" b="1" dirty="0">
                <a:latin typeface="Times New Roman" panose="02020603050405020304" pitchFamily="18" charset="0"/>
                <a:cs typeface="Times New Roman" panose="02020603050405020304" pitchFamily="18" charset="0"/>
              </a:rPr>
              <a:t>Label</a:t>
            </a:r>
            <a:r>
              <a:rPr lang="en-US" dirty="0">
                <a:latin typeface="Times New Roman" panose="02020603050405020304" pitchFamily="18" charset="0"/>
                <a:cs typeface="Times New Roman" panose="02020603050405020304" pitchFamily="18" charset="0"/>
              </a:rPr>
              <a:t>: Output (1: yes, 0: no)  </a:t>
            </a:r>
          </a:p>
        </p:txBody>
      </p:sp>
    </p:spTree>
    <p:extLst>
      <p:ext uri="{BB962C8B-B14F-4D97-AF65-F5344CB8AC3E}">
        <p14:creationId xmlns:p14="http://schemas.microsoft.com/office/powerpoint/2010/main" val="1115139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AC21-7152-4572-D840-A75676B86760}"/>
              </a:ext>
            </a:extLst>
          </p:cNvPr>
          <p:cNvSpPr>
            <a:spLocks noGrp="1"/>
          </p:cNvSpPr>
          <p:nvPr>
            <p:ph type="title"/>
          </p:nvPr>
        </p:nvSpPr>
        <p:spPr/>
        <p:txBody>
          <a:bodyPr/>
          <a:lstStyle/>
          <a:p>
            <a:pPr algn="ctr"/>
            <a:r>
              <a:rPr lang="en-US" dirty="0"/>
              <a:t>Dataset view </a:t>
            </a:r>
          </a:p>
        </p:txBody>
      </p:sp>
      <p:sp>
        <p:nvSpPr>
          <p:cNvPr id="3" name="Content Placeholder 2">
            <a:extLst>
              <a:ext uri="{FF2B5EF4-FFF2-40B4-BE49-F238E27FC236}">
                <a16:creationId xmlns:a16="http://schemas.microsoft.com/office/drawing/2014/main" id="{0F93DD2A-EC65-77E6-866D-92388CC00341}"/>
              </a:ext>
            </a:extLst>
          </p:cNvPr>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Data preprocessing </a:t>
            </a:r>
            <a:r>
              <a:rPr lang="en-US" dirty="0">
                <a:latin typeface="Times New Roman" panose="02020603050405020304" pitchFamily="18" charset="0"/>
                <a:cs typeface="Times New Roman" panose="02020603050405020304" pitchFamily="18" charset="0"/>
              </a:rPr>
              <a:t>is an important step in the machine learning pipeline. </a:t>
            </a:r>
          </a:p>
          <a:p>
            <a:pPr algn="just"/>
            <a:r>
              <a:rPr lang="en-US" dirty="0">
                <a:latin typeface="Times New Roman" panose="02020603050405020304" pitchFamily="18" charset="0"/>
                <a:cs typeface="Times New Roman" panose="02020603050405020304" pitchFamily="18" charset="0"/>
              </a:rPr>
              <a:t>This step includes </a:t>
            </a:r>
            <a:r>
              <a:rPr lang="en-US" b="1" dirty="0">
                <a:latin typeface="Times New Roman" panose="02020603050405020304" pitchFamily="18" charset="0"/>
                <a:cs typeface="Times New Roman" panose="02020603050405020304" pitchFamily="18" charset="0"/>
              </a:rPr>
              <a:t>cleaning and normalizing the data, handling missing values, and selecting features or engineering</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51F1A1-F747-A66F-C624-B128CA2E1CB8}"/>
              </a:ext>
            </a:extLst>
          </p:cNvPr>
          <p:cNvPicPr>
            <a:picLocks noChangeAspect="1"/>
          </p:cNvPicPr>
          <p:nvPr/>
        </p:nvPicPr>
        <p:blipFill>
          <a:blip r:embed="rId2"/>
          <a:stretch>
            <a:fillRect/>
          </a:stretch>
        </p:blipFill>
        <p:spPr>
          <a:xfrm>
            <a:off x="1119603" y="3855082"/>
            <a:ext cx="9693762" cy="1746728"/>
          </a:xfrm>
          <a:prstGeom prst="rect">
            <a:avLst/>
          </a:prstGeom>
        </p:spPr>
      </p:pic>
      <p:sp>
        <p:nvSpPr>
          <p:cNvPr id="6" name="Rectangle 5">
            <a:extLst>
              <a:ext uri="{FF2B5EF4-FFF2-40B4-BE49-F238E27FC236}">
                <a16:creationId xmlns:a16="http://schemas.microsoft.com/office/drawing/2014/main" id="{C2FE5EAE-3A26-4E19-993E-46E8DA6819EC}"/>
              </a:ext>
            </a:extLst>
          </p:cNvPr>
          <p:cNvSpPr/>
          <p:nvPr/>
        </p:nvSpPr>
        <p:spPr>
          <a:xfrm>
            <a:off x="567569" y="6095207"/>
            <a:ext cx="5731826" cy="369332"/>
          </a:xfrm>
          <a:prstGeom prst="rect">
            <a:avLst/>
          </a:prstGeom>
        </p:spPr>
        <p:txBody>
          <a:bodyPr wrap="none">
            <a:spAutoFit/>
          </a:bodyPr>
          <a:lstStyle/>
          <a:p>
            <a:r>
              <a:rPr lang="en-GB" dirty="0">
                <a:hlinkClick r:id="rId3"/>
              </a:rPr>
              <a:t>https://www.youtube.com/watch?v=P8ERBy91Y90&amp;t=395s</a:t>
            </a:r>
            <a:r>
              <a:rPr lang="en-GB" dirty="0"/>
              <a:t> </a:t>
            </a:r>
          </a:p>
        </p:txBody>
      </p:sp>
    </p:spTree>
    <p:extLst>
      <p:ext uri="{BB962C8B-B14F-4D97-AF65-F5344CB8AC3E}">
        <p14:creationId xmlns:p14="http://schemas.microsoft.com/office/powerpoint/2010/main" val="1734173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E573-F825-8324-2836-CD3B2BC999B3}"/>
              </a:ext>
            </a:extLst>
          </p:cNvPr>
          <p:cNvSpPr>
            <a:spLocks noGrp="1"/>
          </p:cNvSpPr>
          <p:nvPr>
            <p:ph type="title"/>
          </p:nvPr>
        </p:nvSpPr>
        <p:spPr/>
        <p:txBody>
          <a:bodyPr/>
          <a:lstStyle/>
          <a:p>
            <a:pPr algn="ctr"/>
            <a:r>
              <a:rPr lang="en-US" dirty="0"/>
              <a:t>Introduction to Data in Machine Learning</a:t>
            </a:r>
          </a:p>
        </p:txBody>
      </p:sp>
      <p:sp>
        <p:nvSpPr>
          <p:cNvPr id="3" name="Content Placeholder 2">
            <a:extLst>
              <a:ext uri="{FF2B5EF4-FFF2-40B4-BE49-F238E27FC236}">
                <a16:creationId xmlns:a16="http://schemas.microsoft.com/office/drawing/2014/main" id="{96D65423-1831-BFD8-D158-FA47393B23C7}"/>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Data can be </a:t>
            </a:r>
            <a:r>
              <a:rPr lang="en-US" b="1" dirty="0">
                <a:latin typeface="Times New Roman" panose="02020603050405020304" pitchFamily="18" charset="0"/>
                <a:cs typeface="Times New Roman" panose="02020603050405020304" pitchFamily="18" charset="0"/>
              </a:rPr>
              <a:t>divided</a:t>
            </a:r>
            <a:r>
              <a:rPr lang="en-US" dirty="0">
                <a:latin typeface="Times New Roman" panose="02020603050405020304" pitchFamily="18" charset="0"/>
                <a:cs typeface="Times New Roman" panose="02020603050405020304" pitchFamily="18" charset="0"/>
              </a:rPr>
              <a:t> into </a:t>
            </a:r>
            <a:r>
              <a:rPr lang="en-US" b="1" dirty="0">
                <a:latin typeface="Times New Roman" panose="02020603050405020304" pitchFamily="18" charset="0"/>
                <a:cs typeface="Times New Roman" panose="02020603050405020304" pitchFamily="18" charset="0"/>
              </a:rPr>
              <a:t>training and testing sets</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training set </a:t>
            </a:r>
            <a:r>
              <a:rPr lang="en-US" dirty="0">
                <a:latin typeface="Times New Roman" panose="02020603050405020304" pitchFamily="18" charset="0"/>
                <a:cs typeface="Times New Roman" panose="02020603050405020304" pitchFamily="18" charset="0"/>
              </a:rPr>
              <a:t>is used to train the model, and the testing set is used to evaluate the model performance. It is important to ensure that the data is split in a </a:t>
            </a:r>
            <a:r>
              <a:rPr lang="en-US" b="1" dirty="0">
                <a:latin typeface="Times New Roman" panose="02020603050405020304" pitchFamily="18" charset="0"/>
                <a:cs typeface="Times New Roman" panose="02020603050405020304" pitchFamily="18" charset="0"/>
              </a:rPr>
              <a:t>random and representative way.</a:t>
            </a:r>
          </a:p>
        </p:txBody>
      </p:sp>
      <p:pic>
        <p:nvPicPr>
          <p:cNvPr id="3074" name="Picture 2">
            <a:extLst>
              <a:ext uri="{FF2B5EF4-FFF2-40B4-BE49-F238E27FC236}">
                <a16:creationId xmlns:a16="http://schemas.microsoft.com/office/drawing/2014/main" id="{EC690C76-EB2F-9408-0A55-3620DBDEE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565" y="3879558"/>
            <a:ext cx="6958427" cy="23658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BB34FD8-5895-47AA-810B-D54EFAD22B1F}"/>
              </a:ext>
            </a:extLst>
          </p:cNvPr>
          <p:cNvSpPr/>
          <p:nvPr/>
        </p:nvSpPr>
        <p:spPr>
          <a:xfrm>
            <a:off x="1541929" y="6169709"/>
            <a:ext cx="9117106" cy="369332"/>
          </a:xfrm>
          <a:prstGeom prst="rect">
            <a:avLst/>
          </a:prstGeom>
        </p:spPr>
        <p:txBody>
          <a:bodyPr wrap="square">
            <a:spAutoFit/>
          </a:bodyPr>
          <a:lstStyle/>
          <a:p>
            <a:r>
              <a:rPr lang="en-GB" dirty="0">
                <a:hlinkClick r:id="rId3"/>
              </a:rPr>
              <a:t>https://www.youtube.com/watch?v=P8ERBy91Y90&amp;ab_channel=AltexSoft</a:t>
            </a:r>
            <a:r>
              <a:rPr lang="en-GB" dirty="0"/>
              <a:t> </a:t>
            </a:r>
          </a:p>
        </p:txBody>
      </p:sp>
    </p:spTree>
    <p:extLst>
      <p:ext uri="{BB962C8B-B14F-4D97-AF65-F5344CB8AC3E}">
        <p14:creationId xmlns:p14="http://schemas.microsoft.com/office/powerpoint/2010/main" val="1637353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E127-BD4C-551E-1160-1E95EF09DBA4}"/>
              </a:ext>
            </a:extLst>
          </p:cNvPr>
          <p:cNvSpPr>
            <a:spLocks noGrp="1"/>
          </p:cNvSpPr>
          <p:nvPr>
            <p:ph type="title"/>
          </p:nvPr>
        </p:nvSpPr>
        <p:spPr/>
        <p:txBody>
          <a:bodyPr/>
          <a:lstStyle/>
          <a:p>
            <a:pPr algn="ctr"/>
            <a:r>
              <a:rPr lang="en-US" dirty="0"/>
              <a:t>Split data in Machine Learning</a:t>
            </a:r>
          </a:p>
        </p:txBody>
      </p:sp>
      <p:pic>
        <p:nvPicPr>
          <p:cNvPr id="4098" name="Picture 2" descr="Why do we need data splitting?">
            <a:extLst>
              <a:ext uri="{FF2B5EF4-FFF2-40B4-BE49-F238E27FC236}">
                <a16:creationId xmlns:a16="http://schemas.microsoft.com/office/drawing/2014/main" id="{F4F253BE-D7E9-F7A2-B880-E432262D4D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4246" y="2258071"/>
            <a:ext cx="5989237" cy="3170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667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AA3F-021F-B35C-484D-310F4AF77808}"/>
              </a:ext>
            </a:extLst>
          </p:cNvPr>
          <p:cNvSpPr>
            <a:spLocks noGrp="1"/>
          </p:cNvSpPr>
          <p:nvPr>
            <p:ph type="title"/>
          </p:nvPr>
        </p:nvSpPr>
        <p:spPr/>
        <p:txBody>
          <a:bodyPr/>
          <a:lstStyle/>
          <a:p>
            <a:pPr algn="ctr"/>
            <a:r>
              <a:rPr lang="en-US" dirty="0"/>
              <a:t>Split data in Machine Learning</a:t>
            </a:r>
          </a:p>
        </p:txBody>
      </p:sp>
      <p:sp>
        <p:nvSpPr>
          <p:cNvPr id="3" name="Content Placeholder 2">
            <a:extLst>
              <a:ext uri="{FF2B5EF4-FFF2-40B4-BE49-F238E27FC236}">
                <a16:creationId xmlns:a16="http://schemas.microsoft.com/office/drawing/2014/main" id="{C9101D3F-9F97-388E-E5F9-8D5EC69BEAA7}"/>
              </a:ext>
            </a:extLst>
          </p:cNvPr>
          <p:cNvSpPr>
            <a:spLocks noGrp="1"/>
          </p:cNvSpPr>
          <p:nvPr>
            <p:ph idx="1"/>
          </p:nvPr>
        </p:nvSpPr>
        <p:spPr/>
        <p:txBody>
          <a:bodyPr>
            <a:normAutofit lnSpcReduction="10000"/>
          </a:bodyPr>
          <a:lstStyle/>
          <a:p>
            <a:pPr algn="just"/>
            <a:r>
              <a:rPr lang="en-US" b="1" dirty="0">
                <a:latin typeface="Times New Roman" panose="02020603050405020304" pitchFamily="18" charset="0"/>
                <a:cs typeface="Times New Roman" panose="02020603050405020304" pitchFamily="18" charset="0"/>
              </a:rPr>
              <a:t>Training Data</a:t>
            </a:r>
            <a:r>
              <a:rPr lang="en-US" dirty="0">
                <a:latin typeface="Times New Roman" panose="02020603050405020304" pitchFamily="18" charset="0"/>
                <a:cs typeface="Times New Roman" panose="02020603050405020304" pitchFamily="18" charset="0"/>
              </a:rPr>
              <a:t>: The part of data we use to train our model. This is the data your model </a:t>
            </a:r>
            <a:r>
              <a:rPr lang="en-US" dirty="0">
                <a:highlight>
                  <a:srgbClr val="FFFF00"/>
                </a:highlight>
                <a:latin typeface="Times New Roman" panose="02020603050405020304" pitchFamily="18" charset="0"/>
                <a:cs typeface="Times New Roman" panose="02020603050405020304" pitchFamily="18" charset="0"/>
              </a:rPr>
              <a:t>sees (input and output)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learns from</a:t>
            </a:r>
            <a:r>
              <a:rPr lang="en-US" dirty="0">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Validation Data</a:t>
            </a:r>
            <a:r>
              <a:rPr lang="en-US" dirty="0">
                <a:latin typeface="Times New Roman" panose="02020603050405020304" pitchFamily="18" charset="0"/>
                <a:cs typeface="Times New Roman" panose="02020603050405020304" pitchFamily="18" charset="0"/>
              </a:rPr>
              <a:t>: The part of data that is used to do a frequent evaluation of the model, fits on the training dataset along with improving involved hyperparameters (initially set parameters before the model begins learning). This data plays its part when the </a:t>
            </a:r>
            <a:r>
              <a:rPr lang="en-US" b="1" dirty="0">
                <a:latin typeface="Times New Roman" panose="02020603050405020304" pitchFamily="18" charset="0"/>
                <a:cs typeface="Times New Roman" panose="02020603050405020304" pitchFamily="18" charset="0"/>
              </a:rPr>
              <a:t>model is actually training</a:t>
            </a:r>
            <a:r>
              <a:rPr lang="en-US" dirty="0">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Testing Data</a:t>
            </a:r>
            <a:r>
              <a:rPr lang="en-US" dirty="0">
                <a:latin typeface="Times New Roman" panose="02020603050405020304" pitchFamily="18" charset="0"/>
                <a:cs typeface="Times New Roman" panose="02020603050405020304" pitchFamily="18" charset="0"/>
              </a:rPr>
              <a:t>: Once our model is completely trained, testing data provides an unbiased evaluation. When we feed in the inputs of Testing data, our model will predict some values(without seeing actual output). </a:t>
            </a:r>
          </a:p>
        </p:txBody>
      </p:sp>
      <p:sp>
        <p:nvSpPr>
          <p:cNvPr id="4" name="Rectangle 3">
            <a:extLst>
              <a:ext uri="{FF2B5EF4-FFF2-40B4-BE49-F238E27FC236}">
                <a16:creationId xmlns:a16="http://schemas.microsoft.com/office/drawing/2014/main" id="{A45CED70-B1A7-4974-8EEB-422FA38BFC9F}"/>
              </a:ext>
            </a:extLst>
          </p:cNvPr>
          <p:cNvSpPr/>
          <p:nvPr/>
        </p:nvSpPr>
        <p:spPr>
          <a:xfrm>
            <a:off x="941293" y="5988734"/>
            <a:ext cx="9888071" cy="369332"/>
          </a:xfrm>
          <a:prstGeom prst="rect">
            <a:avLst/>
          </a:prstGeom>
        </p:spPr>
        <p:txBody>
          <a:bodyPr wrap="square">
            <a:spAutoFit/>
          </a:bodyPr>
          <a:lstStyle/>
          <a:p>
            <a:r>
              <a:rPr lang="en-GB" dirty="0">
                <a:hlinkClick r:id="rId2"/>
              </a:rPr>
              <a:t>https://www.youtube.com/watch?v=dSCFk168vmo&amp;ab_channel=M%C4%B1sraTurp</a:t>
            </a:r>
            <a:r>
              <a:rPr lang="en-GB" dirty="0"/>
              <a:t> </a:t>
            </a:r>
          </a:p>
        </p:txBody>
      </p:sp>
    </p:spTree>
    <p:extLst>
      <p:ext uri="{BB962C8B-B14F-4D97-AF65-F5344CB8AC3E}">
        <p14:creationId xmlns:p14="http://schemas.microsoft.com/office/powerpoint/2010/main" val="1738739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35DF7-57D5-30A7-02F8-087EA17D9D94}"/>
              </a:ext>
            </a:extLst>
          </p:cNvPr>
          <p:cNvSpPr>
            <a:spLocks noGrp="1"/>
          </p:cNvSpPr>
          <p:nvPr>
            <p:ph type="title"/>
          </p:nvPr>
        </p:nvSpPr>
        <p:spPr/>
        <p:txBody>
          <a:bodyPr/>
          <a:lstStyle/>
          <a:p>
            <a:pPr algn="ctr"/>
            <a:r>
              <a:rPr lang="en-US" dirty="0"/>
              <a:t>Different Forms of Data </a:t>
            </a:r>
          </a:p>
        </p:txBody>
      </p:sp>
      <p:sp>
        <p:nvSpPr>
          <p:cNvPr id="3" name="Content Placeholder 2">
            <a:extLst>
              <a:ext uri="{FF2B5EF4-FFF2-40B4-BE49-F238E27FC236}">
                <a16:creationId xmlns:a16="http://schemas.microsoft.com/office/drawing/2014/main" id="{81C0A88E-12DB-948E-BC6B-0867E45C8F2B}"/>
              </a:ext>
            </a:extLst>
          </p:cNvPr>
          <p:cNvSpPr>
            <a:spLocks noGrp="1"/>
          </p:cNvSpPr>
          <p:nvPr>
            <p:ph idx="1"/>
          </p:nvPr>
        </p:nvSpPr>
        <p:spPr>
          <a:xfrm>
            <a:off x="838200" y="1580225"/>
            <a:ext cx="10515600" cy="4596738"/>
          </a:xfrm>
        </p:spPr>
        <p:txBody>
          <a:bodyPr/>
          <a:lstStyle/>
          <a:p>
            <a:pPr algn="just"/>
            <a:r>
              <a:rPr lang="en-US" b="1" dirty="0">
                <a:latin typeface="Times New Roman" panose="02020603050405020304" pitchFamily="18" charset="0"/>
                <a:cs typeface="Times New Roman" panose="02020603050405020304" pitchFamily="18" charset="0"/>
              </a:rPr>
              <a:t>Numeric Data</a:t>
            </a:r>
            <a:r>
              <a:rPr lang="en-US" dirty="0">
                <a:latin typeface="Times New Roman" panose="02020603050405020304" pitchFamily="18" charset="0"/>
                <a:cs typeface="Times New Roman" panose="02020603050405020304" pitchFamily="18" charset="0"/>
              </a:rPr>
              <a:t>: If a feature represents a characteristic measured in numbers, it is called a numeric feature.</a:t>
            </a:r>
          </a:p>
          <a:p>
            <a:pPr algn="just"/>
            <a:r>
              <a:rPr lang="en-US" b="1" dirty="0">
                <a:latin typeface="Times New Roman" panose="02020603050405020304" pitchFamily="18" charset="0"/>
                <a:cs typeface="Times New Roman" panose="02020603050405020304" pitchFamily="18" charset="0"/>
              </a:rPr>
              <a:t>Categorical Data</a:t>
            </a:r>
            <a:r>
              <a:rPr lang="en-US" dirty="0">
                <a:latin typeface="Times New Roman" panose="02020603050405020304" pitchFamily="18" charset="0"/>
                <a:cs typeface="Times New Roman" panose="02020603050405020304" pitchFamily="18" charset="0"/>
              </a:rPr>
              <a:t>: A categorical feature is an attribute that can take on one of the limited, and usually fixed number of possible values based on some qualitative property. A categorical feature is also called a nominal feature.</a:t>
            </a:r>
          </a:p>
          <a:p>
            <a:pPr algn="just"/>
            <a:r>
              <a:rPr lang="en-US" b="1" dirty="0">
                <a:latin typeface="Times New Roman" panose="02020603050405020304" pitchFamily="18" charset="0"/>
                <a:cs typeface="Times New Roman" panose="02020603050405020304" pitchFamily="18" charset="0"/>
              </a:rPr>
              <a:t>Ordinal Data</a:t>
            </a:r>
            <a:r>
              <a:rPr lang="en-US" dirty="0">
                <a:latin typeface="Times New Roman" panose="02020603050405020304" pitchFamily="18" charset="0"/>
                <a:cs typeface="Times New Roman" panose="02020603050405020304" pitchFamily="18" charset="0"/>
              </a:rPr>
              <a:t>: This denotes a nominal variable with categories falling in an ordered list. Examples include clothing sizes such as small, medium, and large, or a measurement of customer satisfaction on a scale from “not at all happy” to “very happy”.</a:t>
            </a:r>
          </a:p>
        </p:txBody>
      </p:sp>
      <p:sp>
        <p:nvSpPr>
          <p:cNvPr id="4" name="Rectangle 3">
            <a:extLst>
              <a:ext uri="{FF2B5EF4-FFF2-40B4-BE49-F238E27FC236}">
                <a16:creationId xmlns:a16="http://schemas.microsoft.com/office/drawing/2014/main" id="{43321ADE-CD67-4F81-BC83-B5B18CE49697}"/>
              </a:ext>
            </a:extLst>
          </p:cNvPr>
          <p:cNvSpPr/>
          <p:nvPr/>
        </p:nvSpPr>
        <p:spPr>
          <a:xfrm>
            <a:off x="663387" y="5974541"/>
            <a:ext cx="9538447" cy="369332"/>
          </a:xfrm>
          <a:prstGeom prst="rect">
            <a:avLst/>
          </a:prstGeom>
        </p:spPr>
        <p:txBody>
          <a:bodyPr wrap="square">
            <a:spAutoFit/>
          </a:bodyPr>
          <a:lstStyle/>
          <a:p>
            <a:r>
              <a:rPr lang="en-GB" dirty="0">
                <a:hlinkClick r:id="rId2"/>
              </a:rPr>
              <a:t>https://www.youtube.com/watch?v=DUcXZ08IdMo&amp;ab_channel=365DataScience</a:t>
            </a:r>
            <a:r>
              <a:rPr lang="en-GB" dirty="0"/>
              <a:t> </a:t>
            </a:r>
          </a:p>
        </p:txBody>
      </p:sp>
    </p:spTree>
    <p:extLst>
      <p:ext uri="{BB962C8B-B14F-4D97-AF65-F5344CB8AC3E}">
        <p14:creationId xmlns:p14="http://schemas.microsoft.com/office/powerpoint/2010/main" val="73628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62FD-C281-ED12-9C7F-273FE9E9023C}"/>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B79B7CAE-3270-DC38-0450-9178671136C9}"/>
              </a:ext>
            </a:extLst>
          </p:cNvPr>
          <p:cNvSpPr>
            <a:spLocks noGrp="1"/>
          </p:cNvSpPr>
          <p:nvPr>
            <p:ph idx="1"/>
          </p:nvPr>
        </p:nvSpPr>
        <p:spPr/>
        <p:txBody>
          <a:bodyPr/>
          <a:lstStyle/>
          <a:p>
            <a:r>
              <a:rPr lang="en-US" dirty="0"/>
              <a:t>It is labeled or unlabeled </a:t>
            </a:r>
          </a:p>
        </p:txBody>
      </p:sp>
      <p:pic>
        <p:nvPicPr>
          <p:cNvPr id="4" name="Picture 3">
            <a:extLst>
              <a:ext uri="{FF2B5EF4-FFF2-40B4-BE49-F238E27FC236}">
                <a16:creationId xmlns:a16="http://schemas.microsoft.com/office/drawing/2014/main" id="{8838FFBA-872C-C9D8-D2B9-923DF19C616C}"/>
              </a:ext>
            </a:extLst>
          </p:cNvPr>
          <p:cNvPicPr>
            <a:picLocks noChangeAspect="1"/>
          </p:cNvPicPr>
          <p:nvPr/>
        </p:nvPicPr>
        <p:blipFill>
          <a:blip r:embed="rId2"/>
          <a:stretch>
            <a:fillRect/>
          </a:stretch>
        </p:blipFill>
        <p:spPr>
          <a:xfrm>
            <a:off x="1099305" y="2535036"/>
            <a:ext cx="7525703" cy="2880341"/>
          </a:xfrm>
          <a:prstGeom prst="rect">
            <a:avLst/>
          </a:prstGeom>
        </p:spPr>
      </p:pic>
    </p:spTree>
    <p:extLst>
      <p:ext uri="{BB962C8B-B14F-4D97-AF65-F5344CB8AC3E}">
        <p14:creationId xmlns:p14="http://schemas.microsoft.com/office/powerpoint/2010/main" val="215510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2591-5CBC-8D0D-B610-2253CDF243E6}"/>
              </a:ext>
            </a:extLst>
          </p:cNvPr>
          <p:cNvSpPr>
            <a:spLocks noGrp="1"/>
          </p:cNvSpPr>
          <p:nvPr>
            <p:ph type="title"/>
          </p:nvPr>
        </p:nvSpPr>
        <p:spPr/>
        <p:txBody>
          <a:bodyPr/>
          <a:lstStyle/>
          <a:p>
            <a:pPr algn="ctr"/>
            <a:r>
              <a:rPr lang="en-US" dirty="0"/>
              <a:t>Grading</a:t>
            </a:r>
          </a:p>
        </p:txBody>
      </p:sp>
      <p:graphicFrame>
        <p:nvGraphicFramePr>
          <p:cNvPr id="4" name="Content Placeholder 12">
            <a:extLst>
              <a:ext uri="{FF2B5EF4-FFF2-40B4-BE49-F238E27FC236}">
                <a16:creationId xmlns:a16="http://schemas.microsoft.com/office/drawing/2014/main" id="{6D62BF58-AC3C-F56D-8D8A-ABB101C021B0}"/>
              </a:ext>
            </a:extLst>
          </p:cNvPr>
          <p:cNvGraphicFramePr>
            <a:graphicFrameLocks noGrp="1"/>
          </p:cNvGraphicFramePr>
          <p:nvPr>
            <p:ph idx="1"/>
            <p:extLst>
              <p:ext uri="{D42A27DB-BD31-4B8C-83A1-F6EECF244321}">
                <p14:modId xmlns:p14="http://schemas.microsoft.com/office/powerpoint/2010/main" val="3737610167"/>
              </p:ext>
            </p:extLst>
          </p:nvPr>
        </p:nvGraphicFramePr>
        <p:xfrm>
          <a:off x="932155" y="1924235"/>
          <a:ext cx="8059445" cy="1706880"/>
        </p:xfrm>
        <a:graphic>
          <a:graphicData uri="http://schemas.openxmlformats.org/drawingml/2006/table">
            <a:tbl>
              <a:tblPr firstRow="1" bandRow="1">
                <a:tableStyleId>{8A107856-5554-42FB-B03E-39F5DBC370BA}</a:tableStyleId>
              </a:tblPr>
              <a:tblGrid>
                <a:gridCol w="3982745">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l" fontAlgn="b"/>
                      <a:r>
                        <a:rPr lang="en-US" sz="2800" b="1" u="none" strike="noStrike" dirty="0">
                          <a:effectLst/>
                        </a:rPr>
                        <a:t>Attendance</a:t>
                      </a:r>
                      <a:endParaRPr lang="en-US" sz="2800" b="1" i="0" u="none" strike="noStrike" dirty="0">
                        <a:solidFill>
                          <a:srgbClr val="000000"/>
                        </a:solidFill>
                        <a:effectLst/>
                        <a:latin typeface="Calibri"/>
                      </a:endParaRPr>
                    </a:p>
                  </a:txBody>
                  <a:tcPr marL="0" marR="0" marT="0" marB="0" anchor="b"/>
                </a:tc>
                <a:tc>
                  <a:txBody>
                    <a:bodyPr/>
                    <a:lstStyle/>
                    <a:p>
                      <a:pPr algn="r" fontAlgn="b"/>
                      <a:r>
                        <a:rPr lang="en-US" sz="2800" b="0" u="none" strike="noStrike" dirty="0">
                          <a:effectLst/>
                        </a:rPr>
                        <a:t>10%</a:t>
                      </a:r>
                      <a:endParaRPr lang="en-US" sz="28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0"/>
                  </a:ext>
                </a:extLst>
              </a:tr>
              <a:tr h="370840">
                <a:tc>
                  <a:txBody>
                    <a:bodyPr/>
                    <a:lstStyle/>
                    <a:p>
                      <a:pPr algn="l" fontAlgn="b"/>
                      <a:r>
                        <a:rPr lang="en-US" sz="2800" b="1" u="none" strike="noStrike" dirty="0">
                          <a:effectLst/>
                        </a:rPr>
                        <a:t>Midterm Exam</a:t>
                      </a:r>
                      <a:endParaRPr lang="en-US" sz="2800" b="1" i="0" u="none" strike="noStrike" dirty="0">
                        <a:solidFill>
                          <a:srgbClr val="000000"/>
                        </a:solidFill>
                        <a:effectLst/>
                        <a:latin typeface="Calibri"/>
                      </a:endParaRPr>
                    </a:p>
                  </a:txBody>
                  <a:tcPr marL="0" marR="0" marT="0" marB="0" anchor="b"/>
                </a:tc>
                <a:tc>
                  <a:txBody>
                    <a:bodyPr/>
                    <a:lstStyle/>
                    <a:p>
                      <a:pPr algn="r" fontAlgn="b"/>
                      <a:r>
                        <a:rPr lang="en-US" sz="2800" u="none" strike="noStrike" dirty="0">
                          <a:effectLst/>
                        </a:rPr>
                        <a:t>10%</a:t>
                      </a:r>
                      <a:endParaRPr lang="en-US" sz="28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1"/>
                  </a:ext>
                </a:extLst>
              </a:tr>
              <a:tr h="370840">
                <a:tc>
                  <a:txBody>
                    <a:bodyPr/>
                    <a:lstStyle/>
                    <a:p>
                      <a:pPr algn="l" fontAlgn="b"/>
                      <a:r>
                        <a:rPr lang="en-US" sz="2800" b="1" i="0" u="none" strike="noStrike" dirty="0">
                          <a:solidFill>
                            <a:srgbClr val="000000"/>
                          </a:solidFill>
                          <a:effectLst/>
                          <a:latin typeface="Calibri"/>
                        </a:rPr>
                        <a:t>Assignments</a:t>
                      </a:r>
                    </a:p>
                  </a:txBody>
                  <a:tcPr marL="0" marR="0" marT="0" marB="0" anchor="b"/>
                </a:tc>
                <a:tc>
                  <a:txBody>
                    <a:bodyPr/>
                    <a:lstStyle/>
                    <a:p>
                      <a:pPr algn="r" fontAlgn="b"/>
                      <a:r>
                        <a:rPr lang="en-US" sz="2800" u="none" strike="noStrike" dirty="0">
                          <a:effectLst/>
                        </a:rPr>
                        <a:t>40%</a:t>
                      </a:r>
                      <a:endParaRPr lang="en-US" sz="28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2"/>
                  </a:ext>
                </a:extLst>
              </a:tr>
              <a:tr h="370840">
                <a:tc>
                  <a:txBody>
                    <a:bodyPr/>
                    <a:lstStyle/>
                    <a:p>
                      <a:pPr algn="l" fontAlgn="b"/>
                      <a:r>
                        <a:rPr lang="en-US" sz="2800" b="1" u="none" strike="noStrike" dirty="0">
                          <a:effectLst/>
                        </a:rPr>
                        <a:t>Final exam</a:t>
                      </a:r>
                      <a:endParaRPr lang="en-US" sz="2800" b="1" i="0" u="none" strike="noStrike" dirty="0">
                        <a:solidFill>
                          <a:srgbClr val="000000"/>
                        </a:solidFill>
                        <a:effectLst/>
                        <a:latin typeface="Calibri"/>
                      </a:endParaRPr>
                    </a:p>
                  </a:txBody>
                  <a:tcPr marL="0" marR="0" marT="0" marB="0" anchor="b"/>
                </a:tc>
                <a:tc>
                  <a:txBody>
                    <a:bodyPr/>
                    <a:lstStyle/>
                    <a:p>
                      <a:pPr algn="r" fontAlgn="b"/>
                      <a:r>
                        <a:rPr lang="en-US" sz="2800" u="none" strike="noStrike" dirty="0">
                          <a:effectLst/>
                        </a:rPr>
                        <a:t>40%</a:t>
                      </a:r>
                      <a:endParaRPr lang="en-US" sz="28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F3325993-CFB1-7D28-F3B0-F2178C591D1D}"/>
              </a:ext>
            </a:extLst>
          </p:cNvPr>
          <p:cNvSpPr txBox="1"/>
          <p:nvPr/>
        </p:nvSpPr>
        <p:spPr>
          <a:xfrm>
            <a:off x="277426" y="4860497"/>
            <a:ext cx="11600896" cy="1133965"/>
          </a:xfrm>
          <a:prstGeom prst="rect">
            <a:avLst/>
          </a:prstGeom>
          <a:noFill/>
        </p:spPr>
        <p:txBody>
          <a:bodyPr wrap="square">
            <a:spAutoFit/>
          </a:bodyPr>
          <a:lstStyle/>
          <a:p>
            <a:pPr lvl="1">
              <a:lnSpc>
                <a:spcPct val="150000"/>
              </a:lnSpc>
            </a:pPr>
            <a:r>
              <a:rPr lang="en-US" sz="2400" b="1" dirty="0">
                <a:latin typeface="Times New Roman" panose="02020603050405020304" pitchFamily="18" charset="0"/>
                <a:cs typeface="Times New Roman" panose="02020603050405020304" pitchFamily="18" charset="0"/>
              </a:rPr>
              <a:t>Homework and Programming projects will be posted online on the class webpage</a:t>
            </a:r>
          </a:p>
          <a:p>
            <a:pPr lvl="1">
              <a:lnSpc>
                <a:spcPct val="150000"/>
              </a:lnSpc>
            </a:pPr>
            <a:r>
              <a:rPr lang="en-US" sz="2400" b="1" dirty="0">
                <a:highlight>
                  <a:srgbClr val="FFFF00"/>
                </a:highlight>
                <a:latin typeface="Times New Roman" panose="02020603050405020304" pitchFamily="18" charset="0"/>
                <a:cs typeface="Times New Roman" panose="02020603050405020304" pitchFamily="18" charset="0"/>
              </a:rPr>
              <a:t>Those who miss 4 classes will be awarded F</a:t>
            </a:r>
          </a:p>
        </p:txBody>
      </p:sp>
    </p:spTree>
    <p:extLst>
      <p:ext uri="{BB962C8B-B14F-4D97-AF65-F5344CB8AC3E}">
        <p14:creationId xmlns:p14="http://schemas.microsoft.com/office/powerpoint/2010/main" val="127007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E1C6D-B0D3-C0F1-0431-3FF486FE03C6}"/>
              </a:ext>
            </a:extLst>
          </p:cNvPr>
          <p:cNvSpPr>
            <a:spLocks noGrp="1"/>
          </p:cNvSpPr>
          <p:nvPr>
            <p:ph type="title"/>
          </p:nvPr>
        </p:nvSpPr>
        <p:spPr/>
        <p:txBody>
          <a:bodyPr/>
          <a:lstStyle/>
          <a:p>
            <a:r>
              <a:rPr lang="en-US" dirty="0"/>
              <a:t>Q&amp;A</a:t>
            </a:r>
          </a:p>
        </p:txBody>
      </p:sp>
      <p:pic>
        <p:nvPicPr>
          <p:cNvPr id="4" name="Content Placeholder 3">
            <a:extLst>
              <a:ext uri="{FF2B5EF4-FFF2-40B4-BE49-F238E27FC236}">
                <a16:creationId xmlns:a16="http://schemas.microsoft.com/office/drawing/2014/main" id="{BFDDFEFC-7EC3-5FE0-ADF0-FF7AB3FCA6B7}"/>
              </a:ext>
            </a:extLst>
          </p:cNvPr>
          <p:cNvPicPr>
            <a:picLocks noGrp="1" noChangeAspect="1"/>
          </p:cNvPicPr>
          <p:nvPr>
            <p:ph idx="1"/>
          </p:nvPr>
        </p:nvPicPr>
        <p:blipFill>
          <a:blip r:embed="rId2"/>
          <a:stretch>
            <a:fillRect/>
          </a:stretch>
        </p:blipFill>
        <p:spPr>
          <a:xfrm>
            <a:off x="1369842" y="2502446"/>
            <a:ext cx="4809015" cy="3676411"/>
          </a:xfrm>
          <a:prstGeom prst="rect">
            <a:avLst/>
          </a:prstGeom>
        </p:spPr>
      </p:pic>
      <p:sp>
        <p:nvSpPr>
          <p:cNvPr id="6" name="TextBox 5">
            <a:extLst>
              <a:ext uri="{FF2B5EF4-FFF2-40B4-BE49-F238E27FC236}">
                <a16:creationId xmlns:a16="http://schemas.microsoft.com/office/drawing/2014/main" id="{685385DA-F83C-68A3-3082-B41EFD2C9593}"/>
              </a:ext>
            </a:extLst>
          </p:cNvPr>
          <p:cNvSpPr txBox="1"/>
          <p:nvPr/>
        </p:nvSpPr>
        <p:spPr>
          <a:xfrm>
            <a:off x="1174071" y="1826126"/>
            <a:ext cx="6094520" cy="369332"/>
          </a:xfrm>
          <a:prstGeom prst="rect">
            <a:avLst/>
          </a:prstGeom>
          <a:noFill/>
        </p:spPr>
        <p:txBody>
          <a:bodyPr wrap="square">
            <a:spAutoFit/>
          </a:bodyPr>
          <a:lstStyle/>
          <a:p>
            <a:r>
              <a:rPr lang="en-US" dirty="0"/>
              <a:t>It is labeled or unlabeled </a:t>
            </a:r>
          </a:p>
        </p:txBody>
      </p:sp>
    </p:spTree>
    <p:extLst>
      <p:ext uri="{BB962C8B-B14F-4D97-AF65-F5344CB8AC3E}">
        <p14:creationId xmlns:p14="http://schemas.microsoft.com/office/powerpoint/2010/main" val="1744257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88AC-E103-755D-4700-4453C8111157}"/>
              </a:ext>
            </a:extLst>
          </p:cNvPr>
          <p:cNvSpPr>
            <a:spLocks noGrp="1"/>
          </p:cNvSpPr>
          <p:nvPr>
            <p:ph type="title"/>
          </p:nvPr>
        </p:nvSpPr>
        <p:spPr/>
        <p:txBody>
          <a:bodyPr/>
          <a:lstStyle/>
          <a:p>
            <a:r>
              <a:rPr lang="en-US" dirty="0"/>
              <a:t>Q&amp;A</a:t>
            </a:r>
          </a:p>
        </p:txBody>
      </p:sp>
      <p:pic>
        <p:nvPicPr>
          <p:cNvPr id="4" name="Content Placeholder 3">
            <a:extLst>
              <a:ext uri="{FF2B5EF4-FFF2-40B4-BE49-F238E27FC236}">
                <a16:creationId xmlns:a16="http://schemas.microsoft.com/office/drawing/2014/main" id="{746B8318-F0DC-1FC7-ACE6-BCF5E6A9333C}"/>
              </a:ext>
            </a:extLst>
          </p:cNvPr>
          <p:cNvPicPr>
            <a:picLocks noGrp="1" noChangeAspect="1"/>
          </p:cNvPicPr>
          <p:nvPr>
            <p:ph idx="1"/>
          </p:nvPr>
        </p:nvPicPr>
        <p:blipFill>
          <a:blip r:embed="rId2"/>
          <a:stretch>
            <a:fillRect/>
          </a:stretch>
        </p:blipFill>
        <p:spPr>
          <a:xfrm>
            <a:off x="919162" y="2987113"/>
            <a:ext cx="10353675" cy="2152650"/>
          </a:xfrm>
          <a:prstGeom prst="rect">
            <a:avLst/>
          </a:prstGeom>
        </p:spPr>
      </p:pic>
      <p:sp>
        <p:nvSpPr>
          <p:cNvPr id="5" name="TextBox 4">
            <a:extLst>
              <a:ext uri="{FF2B5EF4-FFF2-40B4-BE49-F238E27FC236}">
                <a16:creationId xmlns:a16="http://schemas.microsoft.com/office/drawing/2014/main" id="{8F3EDC57-C876-244A-9BAA-94D199A532E8}"/>
              </a:ext>
            </a:extLst>
          </p:cNvPr>
          <p:cNvSpPr txBox="1"/>
          <p:nvPr/>
        </p:nvSpPr>
        <p:spPr>
          <a:xfrm>
            <a:off x="919162" y="1906025"/>
            <a:ext cx="6094520" cy="369332"/>
          </a:xfrm>
          <a:prstGeom prst="rect">
            <a:avLst/>
          </a:prstGeom>
          <a:noFill/>
        </p:spPr>
        <p:txBody>
          <a:bodyPr wrap="square">
            <a:spAutoFit/>
          </a:bodyPr>
          <a:lstStyle/>
          <a:p>
            <a:r>
              <a:rPr lang="en-US" dirty="0"/>
              <a:t>It is labeled or unlabeled </a:t>
            </a:r>
          </a:p>
        </p:txBody>
      </p:sp>
    </p:spTree>
    <p:extLst>
      <p:ext uri="{BB962C8B-B14F-4D97-AF65-F5344CB8AC3E}">
        <p14:creationId xmlns:p14="http://schemas.microsoft.com/office/powerpoint/2010/main" val="989935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AFEF-D71B-D773-E194-27E79F2E02DB}"/>
              </a:ext>
            </a:extLst>
          </p:cNvPr>
          <p:cNvSpPr>
            <a:spLocks noGrp="1"/>
          </p:cNvSpPr>
          <p:nvPr>
            <p:ph type="title"/>
          </p:nvPr>
        </p:nvSpPr>
        <p:spPr>
          <a:xfrm>
            <a:off x="838200" y="365126"/>
            <a:ext cx="10515600" cy="886626"/>
          </a:xfrm>
        </p:spPr>
        <p:txBody>
          <a:bodyPr/>
          <a:lstStyle/>
          <a:p>
            <a:pPr algn="ctr"/>
            <a:r>
              <a:rPr lang="en-US" dirty="0"/>
              <a:t>ML types</a:t>
            </a:r>
          </a:p>
        </p:txBody>
      </p:sp>
      <p:pic>
        <p:nvPicPr>
          <p:cNvPr id="2050" name="Picture 2" descr="10 Companies Using Machine Learning in Cool Ways">
            <a:extLst>
              <a:ext uri="{FF2B5EF4-FFF2-40B4-BE49-F238E27FC236}">
                <a16:creationId xmlns:a16="http://schemas.microsoft.com/office/drawing/2014/main" id="{1C66B304-14EC-BE27-44AD-271DEEEFE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509" y="1650365"/>
            <a:ext cx="6769424" cy="48425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BAA33F-4088-45D9-83E0-98C6AFB8FCB6}"/>
              </a:ext>
            </a:extLst>
          </p:cNvPr>
          <p:cNvSpPr/>
          <p:nvPr/>
        </p:nvSpPr>
        <p:spPr>
          <a:xfrm>
            <a:off x="502023" y="6019364"/>
            <a:ext cx="9879105" cy="369332"/>
          </a:xfrm>
          <a:prstGeom prst="rect">
            <a:avLst/>
          </a:prstGeom>
        </p:spPr>
        <p:txBody>
          <a:bodyPr wrap="square">
            <a:spAutoFit/>
          </a:bodyPr>
          <a:lstStyle/>
          <a:p>
            <a:r>
              <a:rPr lang="en-GB" dirty="0">
                <a:hlinkClick r:id="rId3"/>
              </a:rPr>
              <a:t>https://www.youtube.com/watch?v=9gGnTQTYNaE&amp;ab_channel=IBMTechnology</a:t>
            </a:r>
            <a:r>
              <a:rPr lang="en-GB" dirty="0"/>
              <a:t> </a:t>
            </a:r>
          </a:p>
        </p:txBody>
      </p:sp>
    </p:spTree>
    <p:extLst>
      <p:ext uri="{BB962C8B-B14F-4D97-AF65-F5344CB8AC3E}">
        <p14:creationId xmlns:p14="http://schemas.microsoft.com/office/powerpoint/2010/main" val="3113352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1E2B-BC2D-75C8-6E4E-8AB986884EC8}"/>
              </a:ext>
            </a:extLst>
          </p:cNvPr>
          <p:cNvSpPr>
            <a:spLocks noGrp="1"/>
          </p:cNvSpPr>
          <p:nvPr>
            <p:ph type="title"/>
          </p:nvPr>
        </p:nvSpPr>
        <p:spPr>
          <a:xfrm>
            <a:off x="838200" y="267470"/>
            <a:ext cx="10515600" cy="694415"/>
          </a:xfrm>
        </p:spPr>
        <p:txBody>
          <a:bodyPr>
            <a:normAutofit fontScale="90000"/>
          </a:bodyPr>
          <a:lstStyle/>
          <a:p>
            <a:pPr algn="ctr"/>
            <a:r>
              <a:rPr lang="en-US" dirty="0"/>
              <a:t>Supervised learning  </a:t>
            </a:r>
          </a:p>
        </p:txBody>
      </p:sp>
      <p:pic>
        <p:nvPicPr>
          <p:cNvPr id="3076" name="Picture 4" descr="Example Of Supervised Machine Learning Shop Cheap, 54% OFF | g-quiz.com">
            <a:extLst>
              <a:ext uri="{FF2B5EF4-FFF2-40B4-BE49-F238E27FC236}">
                <a16:creationId xmlns:a16="http://schemas.microsoft.com/office/drawing/2014/main" id="{9ABC6F0B-3E52-763F-538A-A77072DC0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462" y="2263806"/>
            <a:ext cx="7557054" cy="35346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3CF38DA-E72B-B4DB-F64C-72ED710F412E}"/>
              </a:ext>
            </a:extLst>
          </p:cNvPr>
          <p:cNvSpPr/>
          <p:nvPr/>
        </p:nvSpPr>
        <p:spPr>
          <a:xfrm>
            <a:off x="3169328" y="1890944"/>
            <a:ext cx="7918188" cy="418138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8" name="TextBox 7">
            <a:extLst>
              <a:ext uri="{FF2B5EF4-FFF2-40B4-BE49-F238E27FC236}">
                <a16:creationId xmlns:a16="http://schemas.microsoft.com/office/drawing/2014/main" id="{FED8B372-FA74-C732-EBD4-0412D4E2E98E}"/>
              </a:ext>
            </a:extLst>
          </p:cNvPr>
          <p:cNvSpPr txBox="1"/>
          <p:nvPr/>
        </p:nvSpPr>
        <p:spPr>
          <a:xfrm>
            <a:off x="419470" y="1428179"/>
            <a:ext cx="6094520" cy="430887"/>
          </a:xfrm>
          <a:prstGeom prst="rect">
            <a:avLst/>
          </a:prstGeom>
          <a:noFill/>
        </p:spPr>
        <p:txBody>
          <a:bodyPr wrap="square">
            <a:spAutoFit/>
          </a:bodyPr>
          <a:lstStyle/>
          <a:p>
            <a:pPr marL="108000">
              <a:spcAft>
                <a:spcPts val="1414"/>
              </a:spcAft>
              <a:buClr>
                <a:srgbClr val="000000"/>
              </a:buClr>
              <a:buSzPct val="100000"/>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We have a set of </a:t>
            </a:r>
            <a:r>
              <a:rPr lang="en-US" sz="2200" b="1" strike="noStrike" spc="-1" dirty="0">
                <a:solidFill>
                  <a:srgbClr val="FF0000"/>
                </a:solidFill>
                <a:uFill>
                  <a:solidFill>
                    <a:srgbClr val="FFFFFF"/>
                  </a:solidFill>
                </a:uFill>
                <a:latin typeface="Times New Roman" panose="02020603050405020304" pitchFamily="18" charset="0"/>
                <a:cs typeface="Times New Roman" panose="02020603050405020304" pitchFamily="18" charset="0"/>
              </a:rPr>
              <a:t>labeled</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training samples</a:t>
            </a:r>
          </a:p>
        </p:txBody>
      </p:sp>
    </p:spTree>
    <p:extLst>
      <p:ext uri="{BB962C8B-B14F-4D97-AF65-F5344CB8AC3E}">
        <p14:creationId xmlns:p14="http://schemas.microsoft.com/office/powerpoint/2010/main" val="1092091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16F99-1D9B-C36D-61C1-8030328F2881}"/>
              </a:ext>
            </a:extLst>
          </p:cNvPr>
          <p:cNvSpPr>
            <a:spLocks noGrp="1"/>
          </p:cNvSpPr>
          <p:nvPr>
            <p:ph type="title"/>
          </p:nvPr>
        </p:nvSpPr>
        <p:spPr>
          <a:xfrm>
            <a:off x="838200" y="365125"/>
            <a:ext cx="10515600" cy="611419"/>
          </a:xfrm>
        </p:spPr>
        <p:txBody>
          <a:bodyPr>
            <a:normAutofit fontScale="90000"/>
          </a:bodyPr>
          <a:lstStyle/>
          <a:p>
            <a:pPr algn="ctr"/>
            <a:r>
              <a:rPr lang="en-US" dirty="0"/>
              <a:t>Supervised learning </a:t>
            </a:r>
          </a:p>
        </p:txBody>
      </p:sp>
      <p:sp>
        <p:nvSpPr>
          <p:cNvPr id="3" name="Content Placeholder 2">
            <a:extLst>
              <a:ext uri="{FF2B5EF4-FFF2-40B4-BE49-F238E27FC236}">
                <a16:creationId xmlns:a16="http://schemas.microsoft.com/office/drawing/2014/main" id="{4DD0EBEE-02C4-AB4A-ACDA-3ED2561DEF18}"/>
              </a:ext>
            </a:extLst>
          </p:cNvPr>
          <p:cNvSpPr>
            <a:spLocks noGrp="1"/>
          </p:cNvSpPr>
          <p:nvPr>
            <p:ph idx="1"/>
          </p:nvPr>
        </p:nvSpPr>
        <p:spPr>
          <a:xfrm>
            <a:off x="838200" y="1420427"/>
            <a:ext cx="10515600" cy="4756536"/>
          </a:xfrm>
        </p:spPr>
        <p:txBody>
          <a:bodyPr>
            <a:noAutofit/>
          </a:bodyPr>
          <a:lstStyle/>
          <a:p>
            <a:pPr>
              <a:lnSpc>
                <a:spcPct val="150000"/>
              </a:lnSpc>
            </a:pPr>
            <a:r>
              <a:rPr lang="en-US" sz="2200" b="1" i="0" dirty="0">
                <a:effectLst/>
                <a:latin typeface="Times New Roman" panose="02020603050405020304" pitchFamily="18" charset="0"/>
                <a:cs typeface="Times New Roman" panose="02020603050405020304" pitchFamily="18" charset="0"/>
              </a:rPr>
              <a:t>Supervised learning </a:t>
            </a:r>
            <a:r>
              <a:rPr lang="en-US" sz="2200" b="0" i="0" dirty="0">
                <a:effectLst/>
                <a:latin typeface="Times New Roman" panose="02020603050405020304" pitchFamily="18" charset="0"/>
                <a:cs typeface="Times New Roman" panose="02020603050405020304" pitchFamily="18" charset="0"/>
              </a:rPr>
              <a:t>uses a training set to teach models to yield the </a:t>
            </a:r>
            <a:r>
              <a:rPr lang="en-US" sz="2200" b="1" i="0" dirty="0">
                <a:effectLst/>
                <a:latin typeface="Times New Roman" panose="02020603050405020304" pitchFamily="18" charset="0"/>
                <a:cs typeface="Times New Roman" panose="02020603050405020304" pitchFamily="18" charset="0"/>
              </a:rPr>
              <a:t>desired output</a:t>
            </a:r>
            <a:r>
              <a:rPr lang="en-US" sz="2200" b="0" i="0" dirty="0">
                <a:effectLst/>
                <a:latin typeface="Times New Roman" panose="02020603050405020304" pitchFamily="18" charset="0"/>
                <a:cs typeface="Times New Roman" panose="02020603050405020304" pitchFamily="18" charset="0"/>
              </a:rPr>
              <a:t>. This training dataset includes </a:t>
            </a:r>
            <a:r>
              <a:rPr lang="en-US" sz="2200" b="1" i="0" dirty="0">
                <a:effectLst/>
                <a:latin typeface="Times New Roman" panose="02020603050405020304" pitchFamily="18" charset="0"/>
                <a:cs typeface="Times New Roman" panose="02020603050405020304" pitchFamily="18" charset="0"/>
              </a:rPr>
              <a:t>inputs</a:t>
            </a:r>
            <a:r>
              <a:rPr lang="en-US" sz="2200" b="0" i="0" dirty="0">
                <a:effectLst/>
                <a:latin typeface="Times New Roman" panose="02020603050405020304" pitchFamily="18" charset="0"/>
                <a:cs typeface="Times New Roman" panose="02020603050405020304" pitchFamily="18" charset="0"/>
              </a:rPr>
              <a:t> and </a:t>
            </a:r>
            <a:r>
              <a:rPr lang="en-US" sz="2200" b="1" i="0" dirty="0">
                <a:effectLst/>
                <a:latin typeface="Times New Roman" panose="02020603050405020304" pitchFamily="18" charset="0"/>
                <a:cs typeface="Times New Roman" panose="02020603050405020304" pitchFamily="18" charset="0"/>
              </a:rPr>
              <a:t>correct outputs</a:t>
            </a:r>
            <a:r>
              <a:rPr lang="en-US" sz="2200" b="0" i="0" dirty="0">
                <a:effectLst/>
                <a:latin typeface="Times New Roman" panose="02020603050405020304" pitchFamily="18" charset="0"/>
                <a:cs typeface="Times New Roman" panose="02020603050405020304" pitchFamily="18" charset="0"/>
              </a:rPr>
              <a:t>, which allow the model to learn over time. </a:t>
            </a:r>
          </a:p>
          <a:p>
            <a:pPr algn="l" fontAlgn="base">
              <a:lnSpc>
                <a:spcPct val="150000"/>
              </a:lnSpc>
            </a:pPr>
            <a:r>
              <a:rPr lang="en-US" sz="2200" b="1" i="0" dirty="0">
                <a:effectLst/>
                <a:latin typeface="Times New Roman" panose="02020603050405020304" pitchFamily="18" charset="0"/>
                <a:cs typeface="Times New Roman" panose="02020603050405020304" pitchFamily="18" charset="0"/>
              </a:rPr>
              <a:t>Supervised learning</a:t>
            </a:r>
            <a:r>
              <a:rPr lang="en-US" sz="2200" b="0" i="0" dirty="0">
                <a:effectLst/>
                <a:latin typeface="Times New Roman" panose="02020603050405020304" pitchFamily="18" charset="0"/>
                <a:cs typeface="Times New Roman" panose="02020603050405020304" pitchFamily="18" charset="0"/>
              </a:rPr>
              <a:t>:</a:t>
            </a:r>
          </a:p>
          <a:p>
            <a:pPr marL="0" indent="0" algn="l" fontAlgn="base">
              <a:lnSpc>
                <a:spcPct val="150000"/>
              </a:lnSpc>
              <a:buNone/>
            </a:pPr>
            <a:r>
              <a:rPr lang="en-US" sz="2200" b="1" i="0" dirty="0">
                <a:effectLst/>
                <a:latin typeface="Times New Roman" panose="02020603050405020304" pitchFamily="18" charset="0"/>
                <a:cs typeface="Times New Roman" panose="02020603050405020304" pitchFamily="18" charset="0"/>
              </a:rPr>
              <a:t>     · </a:t>
            </a:r>
            <a:r>
              <a:rPr lang="en-US" sz="2200" b="0" i="0" dirty="0">
                <a:effectLst/>
                <a:latin typeface="Times New Roman" panose="02020603050405020304" pitchFamily="18" charset="0"/>
                <a:cs typeface="Times New Roman" panose="02020603050405020304" pitchFamily="18" charset="0"/>
              </a:rPr>
              <a:t>Is </a:t>
            </a:r>
            <a:r>
              <a:rPr lang="en-US" sz="2200" b="1" i="0" dirty="0">
                <a:effectLst/>
                <a:latin typeface="Times New Roman" panose="02020603050405020304" pitchFamily="18" charset="0"/>
                <a:cs typeface="Times New Roman" panose="02020603050405020304" pitchFamily="18" charset="0"/>
              </a:rPr>
              <a:t>simpler</a:t>
            </a:r>
            <a:r>
              <a:rPr lang="en-US" sz="2200" b="0" i="0" dirty="0">
                <a:effectLst/>
                <a:latin typeface="Times New Roman" panose="02020603050405020304" pitchFamily="18" charset="0"/>
                <a:cs typeface="Times New Roman" panose="02020603050405020304" pitchFamily="18" charset="0"/>
              </a:rPr>
              <a:t> and more common than unsupervised learning</a:t>
            </a:r>
          </a:p>
          <a:p>
            <a:pPr marL="0" indent="0" algn="l" fontAlgn="base">
              <a:lnSpc>
                <a:spcPct val="150000"/>
              </a:lnSpc>
              <a:buNone/>
            </a:pPr>
            <a:r>
              <a:rPr lang="en-US" sz="2200" b="1" i="0" dirty="0">
                <a:effectLst/>
                <a:latin typeface="Times New Roman" panose="02020603050405020304" pitchFamily="18" charset="0"/>
                <a:cs typeface="Times New Roman" panose="02020603050405020304" pitchFamily="18" charset="0"/>
              </a:rPr>
              <a:t>     · </a:t>
            </a:r>
            <a:r>
              <a:rPr lang="en-US" sz="2200" b="0" i="0" dirty="0">
                <a:effectLst/>
                <a:latin typeface="Times New Roman" panose="02020603050405020304" pitchFamily="18" charset="0"/>
                <a:cs typeface="Times New Roman" panose="02020603050405020304" pitchFamily="18" charset="0"/>
              </a:rPr>
              <a:t>Is used when the </a:t>
            </a:r>
            <a:r>
              <a:rPr lang="en-US" sz="2200" b="1" i="0" dirty="0">
                <a:effectLst/>
                <a:latin typeface="Times New Roman" panose="02020603050405020304" pitchFamily="18" charset="0"/>
                <a:cs typeface="Times New Roman" panose="02020603050405020304" pitchFamily="18" charset="0"/>
              </a:rPr>
              <a:t>human practitioner knows the answer</a:t>
            </a:r>
            <a:r>
              <a:rPr lang="en-US" sz="2200" b="0" i="0" dirty="0">
                <a:effectLst/>
                <a:latin typeface="Times New Roman" panose="02020603050405020304" pitchFamily="18" charset="0"/>
                <a:cs typeface="Times New Roman" panose="02020603050405020304" pitchFamily="18" charset="0"/>
              </a:rPr>
              <a:t>, and wants to </a:t>
            </a:r>
            <a:r>
              <a:rPr lang="en-US" sz="2200" b="1" i="0" dirty="0">
                <a:effectLst/>
                <a:latin typeface="Times New Roman" panose="02020603050405020304" pitchFamily="18" charset="0"/>
                <a:cs typeface="Times New Roman" panose="02020603050405020304" pitchFamily="18" charset="0"/>
              </a:rPr>
              <a:t>train</a:t>
            </a:r>
            <a:r>
              <a:rPr lang="en-US" sz="2200" b="0" i="0" dirty="0">
                <a:effectLst/>
                <a:latin typeface="Times New Roman" panose="02020603050405020304" pitchFamily="18" charset="0"/>
                <a:cs typeface="Times New Roman" panose="02020603050405020304" pitchFamily="18" charset="0"/>
              </a:rPr>
              <a:t> the AI</a:t>
            </a:r>
          </a:p>
          <a:p>
            <a:pPr marL="0" indent="0" algn="l" fontAlgn="base">
              <a:lnSpc>
                <a:spcPct val="150000"/>
              </a:lnSpc>
              <a:buNone/>
            </a:pPr>
            <a:r>
              <a:rPr lang="en-US" sz="2200" b="1" i="0" dirty="0">
                <a:effectLst/>
                <a:latin typeface="Times New Roman" panose="02020603050405020304" pitchFamily="18" charset="0"/>
                <a:cs typeface="Times New Roman" panose="02020603050405020304" pitchFamily="18" charset="0"/>
              </a:rPr>
              <a:t>     · Classifies</a:t>
            </a:r>
            <a:r>
              <a:rPr lang="en-US" sz="2200" b="0" i="0" dirty="0">
                <a:effectLst/>
                <a:latin typeface="Times New Roman" panose="02020603050405020304" pitchFamily="18" charset="0"/>
                <a:cs typeface="Times New Roman" panose="02020603050405020304" pitchFamily="18" charset="0"/>
              </a:rPr>
              <a:t> and processes data using </a:t>
            </a:r>
            <a:r>
              <a:rPr lang="en-US" sz="2200" b="1" i="0" dirty="0">
                <a:effectLst/>
                <a:latin typeface="Times New Roman" panose="02020603050405020304" pitchFamily="18" charset="0"/>
                <a:cs typeface="Times New Roman" panose="02020603050405020304" pitchFamily="18" charset="0"/>
              </a:rPr>
              <a:t>machine language</a:t>
            </a:r>
          </a:p>
          <a:p>
            <a:pPr marL="0" indent="0" algn="l" fontAlgn="base">
              <a:lnSpc>
                <a:spcPct val="150000"/>
              </a:lnSpc>
              <a:buNone/>
            </a:pPr>
            <a:r>
              <a:rPr lang="en-US" sz="2200" b="1" i="0" dirty="0">
                <a:effectLst/>
                <a:latin typeface="Times New Roman" panose="02020603050405020304" pitchFamily="18" charset="0"/>
                <a:cs typeface="Times New Roman" panose="02020603050405020304" pitchFamily="18" charset="0"/>
              </a:rPr>
              <a:t>     · </a:t>
            </a:r>
            <a:r>
              <a:rPr lang="en-US" sz="2200" b="0" i="0" dirty="0">
                <a:effectLst/>
                <a:highlight>
                  <a:srgbClr val="FFFF00"/>
                </a:highlight>
                <a:latin typeface="Times New Roman" panose="02020603050405020304" pitchFamily="18" charset="0"/>
                <a:cs typeface="Times New Roman" panose="02020603050405020304" pitchFamily="18" charset="0"/>
              </a:rPr>
              <a:t>Uses labeled data (i.e. that which has been classified)</a:t>
            </a:r>
          </a:p>
        </p:txBody>
      </p:sp>
      <p:sp>
        <p:nvSpPr>
          <p:cNvPr id="5" name="TextBox 4">
            <a:extLst>
              <a:ext uri="{FF2B5EF4-FFF2-40B4-BE49-F238E27FC236}">
                <a16:creationId xmlns:a16="http://schemas.microsoft.com/office/drawing/2014/main" id="{1F80E620-EEA3-11D8-9232-097BDFD367B9}"/>
              </a:ext>
            </a:extLst>
          </p:cNvPr>
          <p:cNvSpPr txBox="1"/>
          <p:nvPr/>
        </p:nvSpPr>
        <p:spPr>
          <a:xfrm>
            <a:off x="838200" y="3429000"/>
            <a:ext cx="10515600" cy="646331"/>
          </a:xfrm>
          <a:prstGeom prst="rect">
            <a:avLst/>
          </a:prstGeom>
          <a:noFill/>
        </p:spPr>
        <p:txBody>
          <a:bodyPr wrap="square">
            <a:spAutoFit/>
          </a:bodyPr>
          <a:lstStyle/>
          <a:p>
            <a:pPr algn="l" fontAlgn="base"/>
            <a:br>
              <a:rPr lang="en-US"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991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531E-997B-656D-1799-BCBBD1FA1AAE}"/>
              </a:ext>
            </a:extLst>
          </p:cNvPr>
          <p:cNvSpPr>
            <a:spLocks noGrp="1"/>
          </p:cNvSpPr>
          <p:nvPr>
            <p:ph type="title"/>
          </p:nvPr>
        </p:nvSpPr>
        <p:spPr>
          <a:xfrm>
            <a:off x="838200" y="365125"/>
            <a:ext cx="10515600" cy="709073"/>
          </a:xfrm>
        </p:spPr>
        <p:txBody>
          <a:bodyPr/>
          <a:lstStyle/>
          <a:p>
            <a:pPr algn="ctr"/>
            <a:r>
              <a:rPr lang="en-US" dirty="0"/>
              <a:t>Supervised learning. Types </a:t>
            </a:r>
          </a:p>
        </p:txBody>
      </p:sp>
      <p:sp>
        <p:nvSpPr>
          <p:cNvPr id="3" name="Content Placeholder 2">
            <a:extLst>
              <a:ext uri="{FF2B5EF4-FFF2-40B4-BE49-F238E27FC236}">
                <a16:creationId xmlns:a16="http://schemas.microsoft.com/office/drawing/2014/main" id="{BC96D3DD-6F0D-C61A-B57B-9BE20BB59908}"/>
              </a:ext>
            </a:extLst>
          </p:cNvPr>
          <p:cNvSpPr>
            <a:spLocks noGrp="1"/>
          </p:cNvSpPr>
          <p:nvPr>
            <p:ph idx="1"/>
          </p:nvPr>
        </p:nvSpPr>
        <p:spPr>
          <a:xfrm>
            <a:off x="838200" y="1349493"/>
            <a:ext cx="10515600" cy="4836435"/>
          </a:xfrm>
        </p:spPr>
        <p:txBody>
          <a:bodyPr>
            <a:noAutofit/>
          </a:bodyPr>
          <a:lstStyle/>
          <a:p>
            <a:pPr>
              <a:lnSpc>
                <a:spcPct val="150000"/>
              </a:lnSpc>
            </a:pPr>
            <a:r>
              <a:rPr lang="en-US" sz="2200" b="1" i="0" dirty="0">
                <a:effectLst/>
                <a:latin typeface="Times New Roman" panose="02020603050405020304" pitchFamily="18" charset="0"/>
                <a:cs typeface="Times New Roman" panose="02020603050405020304" pitchFamily="18" charset="0"/>
              </a:rPr>
              <a:t>Supervised learning </a:t>
            </a:r>
            <a:r>
              <a:rPr lang="en-US" sz="2200" b="0" i="0" dirty="0">
                <a:effectLst/>
                <a:latin typeface="Times New Roman" panose="02020603050405020304" pitchFamily="18" charset="0"/>
                <a:cs typeface="Times New Roman" panose="02020603050405020304" pitchFamily="18" charset="0"/>
              </a:rPr>
              <a:t>can be separated </a:t>
            </a:r>
            <a:r>
              <a:rPr lang="en-US" sz="2200" b="1" i="0" dirty="0">
                <a:effectLst/>
                <a:latin typeface="Times New Roman" panose="02020603050405020304" pitchFamily="18" charset="0"/>
                <a:cs typeface="Times New Roman" panose="02020603050405020304" pitchFamily="18" charset="0"/>
              </a:rPr>
              <a:t>into two types of problems </a:t>
            </a:r>
            <a:r>
              <a:rPr lang="en-US" sz="2200" b="0" i="0" dirty="0">
                <a:effectLst/>
                <a:latin typeface="Times New Roman" panose="02020603050405020304" pitchFamily="18" charset="0"/>
                <a:cs typeface="Times New Roman" panose="02020603050405020304" pitchFamily="18" charset="0"/>
              </a:rPr>
              <a:t>when data mining—</a:t>
            </a:r>
            <a:r>
              <a:rPr lang="en-US" sz="2200" b="0" i="0" dirty="0">
                <a:effectLst/>
                <a:highlight>
                  <a:srgbClr val="FFFF00"/>
                </a:highlight>
                <a:latin typeface="Times New Roman" panose="02020603050405020304" pitchFamily="18" charset="0"/>
                <a:cs typeface="Times New Roman" panose="02020603050405020304" pitchFamily="18" charset="0"/>
              </a:rPr>
              <a:t>classification and regression:</a:t>
            </a:r>
          </a:p>
          <a:p>
            <a:pPr>
              <a:lnSpc>
                <a:spcPct val="150000"/>
              </a:lnSpc>
            </a:pPr>
            <a:r>
              <a:rPr lang="en-US" sz="2200" b="1" i="0" dirty="0">
                <a:effectLst/>
                <a:latin typeface="Times New Roman" panose="02020603050405020304" pitchFamily="18" charset="0"/>
                <a:cs typeface="Times New Roman" panose="02020603050405020304" pitchFamily="18" charset="0"/>
              </a:rPr>
              <a:t>Classification</a:t>
            </a:r>
            <a:r>
              <a:rPr lang="en-US" sz="2200" b="0" i="0" dirty="0">
                <a:effectLst/>
                <a:latin typeface="Times New Roman" panose="02020603050405020304" pitchFamily="18" charset="0"/>
                <a:cs typeface="Times New Roman" panose="02020603050405020304" pitchFamily="18" charset="0"/>
              </a:rPr>
              <a:t> uses an algorithm to accurately assign test data into </a:t>
            </a:r>
            <a:r>
              <a:rPr lang="en-US" sz="2200" b="1" i="0" dirty="0">
                <a:effectLst/>
                <a:latin typeface="Times New Roman" panose="02020603050405020304" pitchFamily="18" charset="0"/>
                <a:cs typeface="Times New Roman" panose="02020603050405020304" pitchFamily="18" charset="0"/>
              </a:rPr>
              <a:t>specific categories</a:t>
            </a:r>
            <a:r>
              <a:rPr lang="en-US" sz="2200" b="0" i="0" dirty="0">
                <a:effectLst/>
                <a:latin typeface="Times New Roman" panose="02020603050405020304" pitchFamily="18" charset="0"/>
                <a:cs typeface="Times New Roman" panose="02020603050405020304" pitchFamily="18" charset="0"/>
              </a:rPr>
              <a:t>. </a:t>
            </a:r>
          </a:p>
          <a:p>
            <a:pPr>
              <a:lnSpc>
                <a:spcPct val="150000"/>
              </a:lnSpc>
            </a:pPr>
            <a:r>
              <a:rPr lang="en-US" sz="2200" b="0" i="0" dirty="0">
                <a:effectLst/>
                <a:latin typeface="Times New Roman" panose="02020603050405020304" pitchFamily="18" charset="0"/>
                <a:cs typeface="Times New Roman" panose="02020603050405020304" pitchFamily="18" charset="0"/>
              </a:rPr>
              <a:t>It recognizes specific entities within the dataset and attempts to draw some conclusions on how those entities should be </a:t>
            </a:r>
            <a:r>
              <a:rPr lang="en-US" sz="2200" b="1" i="0" dirty="0">
                <a:effectLst/>
                <a:latin typeface="Times New Roman" panose="02020603050405020304" pitchFamily="18" charset="0"/>
                <a:cs typeface="Times New Roman" panose="02020603050405020304" pitchFamily="18" charset="0"/>
              </a:rPr>
              <a:t>labeled or defined</a:t>
            </a:r>
            <a:r>
              <a:rPr lang="en-US" sz="2200" b="0" i="0" dirty="0">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lnSpc>
                <a:spcPct val="150000"/>
              </a:lnSpc>
            </a:pPr>
            <a:r>
              <a:rPr lang="en-US" sz="2200" b="1" i="0" dirty="0">
                <a:effectLst/>
                <a:latin typeface="Times New Roman" panose="02020603050405020304" pitchFamily="18" charset="0"/>
                <a:cs typeface="Times New Roman" panose="02020603050405020304" pitchFamily="18" charset="0"/>
              </a:rPr>
              <a:t>Regression</a:t>
            </a:r>
            <a:r>
              <a:rPr lang="en-US" sz="2200" b="0" i="0" dirty="0">
                <a:effectLst/>
                <a:latin typeface="Times New Roman" panose="02020603050405020304" pitchFamily="18" charset="0"/>
                <a:cs typeface="Times New Roman" panose="02020603050405020304" pitchFamily="18" charset="0"/>
              </a:rPr>
              <a:t> is used to understand the relationship between </a:t>
            </a:r>
            <a:r>
              <a:rPr lang="en-US" sz="2200" b="1" i="0" dirty="0">
                <a:effectLst/>
                <a:latin typeface="Times New Roman" panose="02020603050405020304" pitchFamily="18" charset="0"/>
                <a:cs typeface="Times New Roman" panose="02020603050405020304" pitchFamily="18" charset="0"/>
              </a:rPr>
              <a:t>dependent and independent variables</a:t>
            </a:r>
            <a:r>
              <a:rPr lang="en-US" sz="2200" b="0" i="0" dirty="0">
                <a:effectLst/>
                <a:latin typeface="Times New Roman" panose="02020603050405020304" pitchFamily="18" charset="0"/>
                <a:cs typeface="Times New Roman" panose="02020603050405020304" pitchFamily="18" charset="0"/>
              </a:rPr>
              <a:t>. </a:t>
            </a:r>
          </a:p>
          <a:p>
            <a:pPr>
              <a:lnSpc>
                <a:spcPct val="150000"/>
              </a:lnSpc>
            </a:pPr>
            <a:r>
              <a:rPr lang="en-US" sz="2200" b="0" i="0" dirty="0">
                <a:effectLst/>
                <a:latin typeface="Times New Roman" panose="02020603050405020304" pitchFamily="18" charset="0"/>
                <a:cs typeface="Times New Roman" panose="02020603050405020304" pitchFamily="18" charset="0"/>
              </a:rPr>
              <a:t>It is commonly used to make </a:t>
            </a:r>
            <a:r>
              <a:rPr lang="en-US" sz="2200" b="1" i="0" dirty="0">
                <a:effectLst/>
                <a:latin typeface="Times New Roman" panose="02020603050405020304" pitchFamily="18" charset="0"/>
                <a:cs typeface="Times New Roman" panose="02020603050405020304" pitchFamily="18" charset="0"/>
              </a:rPr>
              <a:t>projections</a:t>
            </a:r>
            <a:r>
              <a:rPr lang="en-US" sz="2200" b="0" i="0" dirty="0">
                <a:effectLst/>
                <a:latin typeface="Times New Roman" panose="02020603050405020304" pitchFamily="18" charset="0"/>
                <a:cs typeface="Times New Roman" panose="02020603050405020304" pitchFamily="18" charset="0"/>
              </a:rPr>
              <a:t>, such as for sales revenue for a given business.</a:t>
            </a:r>
            <a:endParaRPr lang="en-US" sz="2200" dirty="0">
              <a:latin typeface="Times New Roman" panose="02020603050405020304" pitchFamily="18" charset="0"/>
              <a:cs typeface="Times New Roman" panose="02020603050405020304" pitchFamily="18" charset="0"/>
            </a:endParaRPr>
          </a:p>
          <a:p>
            <a:endParaRPr lang="en-US" sz="2200" dirty="0"/>
          </a:p>
        </p:txBody>
      </p:sp>
      <p:sp>
        <p:nvSpPr>
          <p:cNvPr id="4" name="Rectangle 3">
            <a:extLst>
              <a:ext uri="{FF2B5EF4-FFF2-40B4-BE49-F238E27FC236}">
                <a16:creationId xmlns:a16="http://schemas.microsoft.com/office/drawing/2014/main" id="{B6B29587-37BB-4D6E-B09C-807CA7A4A086}"/>
              </a:ext>
            </a:extLst>
          </p:cNvPr>
          <p:cNvSpPr/>
          <p:nvPr/>
        </p:nvSpPr>
        <p:spPr>
          <a:xfrm>
            <a:off x="519952" y="6028329"/>
            <a:ext cx="9888071" cy="369332"/>
          </a:xfrm>
          <a:prstGeom prst="rect">
            <a:avLst/>
          </a:prstGeom>
        </p:spPr>
        <p:txBody>
          <a:bodyPr wrap="square">
            <a:spAutoFit/>
          </a:bodyPr>
          <a:lstStyle/>
          <a:p>
            <a:r>
              <a:rPr lang="en-GB" dirty="0">
                <a:hlinkClick r:id="rId2"/>
              </a:rPr>
              <a:t>https://www.youtube.com/watch?v=9rRLo4nFc3A&amp;ab_channel=Odolution</a:t>
            </a:r>
            <a:r>
              <a:rPr lang="en-GB" dirty="0"/>
              <a:t> </a:t>
            </a:r>
          </a:p>
        </p:txBody>
      </p:sp>
    </p:spTree>
    <p:extLst>
      <p:ext uri="{BB962C8B-B14F-4D97-AF65-F5344CB8AC3E}">
        <p14:creationId xmlns:p14="http://schemas.microsoft.com/office/powerpoint/2010/main" val="2105358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D3D20-6455-3503-41CE-07AE79D0E50E}"/>
              </a:ext>
            </a:extLst>
          </p:cNvPr>
          <p:cNvSpPr>
            <a:spLocks noGrp="1"/>
          </p:cNvSpPr>
          <p:nvPr>
            <p:ph type="title"/>
          </p:nvPr>
        </p:nvSpPr>
        <p:spPr/>
        <p:txBody>
          <a:bodyPr/>
          <a:lstStyle/>
          <a:p>
            <a:pPr algn="ctr"/>
            <a:r>
              <a:rPr lang="en-US" dirty="0"/>
              <a:t>Supervised learning. Training </a:t>
            </a:r>
          </a:p>
        </p:txBody>
      </p:sp>
      <p:pic>
        <p:nvPicPr>
          <p:cNvPr id="11268" name="Picture 4" descr="Introduction to Supervised Machine Learning">
            <a:extLst>
              <a:ext uri="{FF2B5EF4-FFF2-40B4-BE49-F238E27FC236}">
                <a16:creationId xmlns:a16="http://schemas.microsoft.com/office/drawing/2014/main" id="{9C93DFC5-EDB2-FCE0-BCEC-E6AF3F820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101" y="1937551"/>
            <a:ext cx="7102136" cy="39949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271B82-0081-D565-7362-641A51508E52}"/>
              </a:ext>
            </a:extLst>
          </p:cNvPr>
          <p:cNvSpPr txBox="1"/>
          <p:nvPr/>
        </p:nvSpPr>
        <p:spPr>
          <a:xfrm>
            <a:off x="659167" y="2532462"/>
            <a:ext cx="6094520" cy="3078535"/>
          </a:xfrm>
          <a:prstGeom prst="rect">
            <a:avLst/>
          </a:prstGeom>
          <a:noFill/>
        </p:spPr>
        <p:txBody>
          <a:bodyPr wrap="square">
            <a:spAutoFit/>
          </a:bodyPr>
          <a:lstStyle/>
          <a:p>
            <a:pPr algn="just">
              <a:lnSpc>
                <a:spcPct val="150000"/>
              </a:lnSpc>
            </a:pPr>
            <a:r>
              <a:rPr lang="en-US" sz="2200" b="0" i="0" dirty="0">
                <a:solidFill>
                  <a:srgbClr val="262626"/>
                </a:solidFill>
                <a:effectLst/>
                <a:latin typeface="Times New Roman" panose="02020603050405020304" pitchFamily="18" charset="0"/>
                <a:cs typeface="Times New Roman" panose="02020603050405020304" pitchFamily="18" charset="0"/>
              </a:rPr>
              <a:t>The </a:t>
            </a:r>
            <a:r>
              <a:rPr lang="en-US" sz="2200" b="1" i="0" dirty="0">
                <a:solidFill>
                  <a:srgbClr val="262626"/>
                </a:solidFill>
                <a:effectLst/>
                <a:latin typeface="Times New Roman" panose="02020603050405020304" pitchFamily="18" charset="0"/>
                <a:cs typeface="Times New Roman" panose="02020603050405020304" pitchFamily="18" charset="0"/>
              </a:rPr>
              <a:t>training dataset steps:</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Get data</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Clean, Prepare &amp; Manipulate Data</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Train Model</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Test Model</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Improve</a:t>
            </a:r>
          </a:p>
        </p:txBody>
      </p:sp>
    </p:spTree>
    <p:extLst>
      <p:ext uri="{BB962C8B-B14F-4D97-AF65-F5344CB8AC3E}">
        <p14:creationId xmlns:p14="http://schemas.microsoft.com/office/powerpoint/2010/main" val="2330107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6ADF-BACB-901D-6CE9-CD9F784A0FDA}"/>
              </a:ext>
            </a:extLst>
          </p:cNvPr>
          <p:cNvSpPr>
            <a:spLocks noGrp="1"/>
          </p:cNvSpPr>
          <p:nvPr>
            <p:ph type="title"/>
          </p:nvPr>
        </p:nvSpPr>
        <p:spPr>
          <a:xfrm>
            <a:off x="838200" y="317500"/>
            <a:ext cx="10515600" cy="987425"/>
          </a:xfrm>
        </p:spPr>
        <p:txBody>
          <a:bodyPr/>
          <a:lstStyle/>
          <a:p>
            <a:pPr algn="ctr"/>
            <a:r>
              <a:rPr lang="en-US" b="0" i="0" dirty="0">
                <a:effectLst/>
                <a:latin typeface="erdana"/>
              </a:rPr>
              <a:t>Steps Involved in Supervised Learning</a:t>
            </a:r>
            <a:endParaRPr lang="en-US" dirty="0"/>
          </a:p>
        </p:txBody>
      </p:sp>
      <p:sp>
        <p:nvSpPr>
          <p:cNvPr id="3" name="Content Placeholder 2">
            <a:extLst>
              <a:ext uri="{FF2B5EF4-FFF2-40B4-BE49-F238E27FC236}">
                <a16:creationId xmlns:a16="http://schemas.microsoft.com/office/drawing/2014/main" id="{780545D1-FC7A-5B1E-858E-738BEB0ED9FF}"/>
              </a:ext>
            </a:extLst>
          </p:cNvPr>
          <p:cNvSpPr>
            <a:spLocks noGrp="1"/>
          </p:cNvSpPr>
          <p:nvPr>
            <p:ph idx="1"/>
          </p:nvPr>
        </p:nvSpPr>
        <p:spPr>
          <a:xfrm>
            <a:off x="838200" y="1651247"/>
            <a:ext cx="10515600" cy="4968628"/>
          </a:xfrm>
        </p:spPr>
        <p:txBody>
          <a:bodyPr>
            <a:normAutofit/>
          </a:bodyPr>
          <a:lstStyle/>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First Determine the type of </a:t>
            </a:r>
            <a:r>
              <a:rPr lang="en-US" sz="2200" b="1" i="0" dirty="0">
                <a:solidFill>
                  <a:srgbClr val="000000"/>
                </a:solidFill>
                <a:effectLst/>
                <a:latin typeface="Times New Roman" panose="02020603050405020304" pitchFamily="18" charset="0"/>
                <a:cs typeface="Times New Roman" panose="02020603050405020304" pitchFamily="18" charset="0"/>
              </a:rPr>
              <a:t>training dataset</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Collect/Gather the labelled training data.</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Split the training dataset into training </a:t>
            </a:r>
            <a:r>
              <a:rPr lang="en-US" sz="2200" b="1" i="0" dirty="0">
                <a:solidFill>
                  <a:srgbClr val="000000"/>
                </a:solidFill>
                <a:effectLst/>
                <a:latin typeface="Times New Roman" panose="02020603050405020304" pitchFamily="18" charset="0"/>
                <a:cs typeface="Times New Roman" panose="02020603050405020304" pitchFamily="18" charset="0"/>
              </a:rPr>
              <a:t>dataset, test dataset, and validation dataset</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Determine the input features of the training dataset, which should have enough knowledge so that the model can accurately predict the output.</a:t>
            </a:r>
          </a:p>
        </p:txBody>
      </p:sp>
    </p:spTree>
    <p:extLst>
      <p:ext uri="{BB962C8B-B14F-4D97-AF65-F5344CB8AC3E}">
        <p14:creationId xmlns:p14="http://schemas.microsoft.com/office/powerpoint/2010/main" val="2956491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FF6A-BF0A-E196-D840-B9C9A67CA398}"/>
              </a:ext>
            </a:extLst>
          </p:cNvPr>
          <p:cNvSpPr>
            <a:spLocks noGrp="1"/>
          </p:cNvSpPr>
          <p:nvPr>
            <p:ph type="title"/>
          </p:nvPr>
        </p:nvSpPr>
        <p:spPr/>
        <p:txBody>
          <a:bodyPr/>
          <a:lstStyle/>
          <a:p>
            <a:pPr algn="ctr"/>
            <a:r>
              <a:rPr lang="en-US" b="0" i="0" dirty="0">
                <a:effectLst/>
                <a:latin typeface="erdana"/>
              </a:rPr>
              <a:t>Steps Involved in Supervised Learning</a:t>
            </a:r>
            <a:endParaRPr lang="en-US" dirty="0"/>
          </a:p>
        </p:txBody>
      </p:sp>
      <p:sp>
        <p:nvSpPr>
          <p:cNvPr id="3" name="Content Placeholder 2">
            <a:extLst>
              <a:ext uri="{FF2B5EF4-FFF2-40B4-BE49-F238E27FC236}">
                <a16:creationId xmlns:a16="http://schemas.microsoft.com/office/drawing/2014/main" id="{39E1F03C-2BAB-9AE0-C91B-04E5ACB6DCE9}"/>
              </a:ext>
            </a:extLst>
          </p:cNvPr>
          <p:cNvSpPr>
            <a:spLocks noGrp="1"/>
          </p:cNvSpPr>
          <p:nvPr>
            <p:ph idx="1"/>
          </p:nvPr>
        </p:nvSpPr>
        <p:spPr/>
        <p:txBody>
          <a:bodyPr>
            <a:normAutofit/>
          </a:bodyPr>
          <a:lstStyle/>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Determine the </a:t>
            </a:r>
            <a:r>
              <a:rPr lang="en-US" sz="2200" b="1" i="0" dirty="0">
                <a:solidFill>
                  <a:srgbClr val="000000"/>
                </a:solidFill>
                <a:effectLst/>
                <a:latin typeface="Times New Roman" panose="02020603050405020304" pitchFamily="18" charset="0"/>
                <a:cs typeface="Times New Roman" panose="02020603050405020304" pitchFamily="18" charset="0"/>
              </a:rPr>
              <a:t>suitable algorithm </a:t>
            </a:r>
            <a:r>
              <a:rPr lang="en-US" sz="2200" b="0" i="0" dirty="0">
                <a:solidFill>
                  <a:srgbClr val="000000"/>
                </a:solidFill>
                <a:effectLst/>
                <a:latin typeface="Times New Roman" panose="02020603050405020304" pitchFamily="18" charset="0"/>
                <a:cs typeface="Times New Roman" panose="02020603050405020304" pitchFamily="18" charset="0"/>
              </a:rPr>
              <a:t>for the model, such as support vector machine, decision tree, etc.</a:t>
            </a:r>
          </a:p>
          <a:p>
            <a:pPr algn="just">
              <a:lnSpc>
                <a:spcPct val="170000"/>
              </a:lnSpc>
              <a:buFont typeface="Arial" panose="020B0604020202020204" pitchFamily="34" charset="0"/>
              <a:buChar char="•"/>
            </a:pPr>
            <a:r>
              <a:rPr lang="en-US" sz="2200" b="1" i="0" dirty="0">
                <a:solidFill>
                  <a:srgbClr val="000000"/>
                </a:solidFill>
                <a:effectLst/>
                <a:latin typeface="Times New Roman" panose="02020603050405020304" pitchFamily="18" charset="0"/>
                <a:cs typeface="Times New Roman" panose="02020603050405020304" pitchFamily="18" charset="0"/>
              </a:rPr>
              <a:t>Execute</a:t>
            </a:r>
            <a:r>
              <a:rPr lang="en-US" sz="2200" b="0" i="0" dirty="0">
                <a:solidFill>
                  <a:srgbClr val="000000"/>
                </a:solidFill>
                <a:effectLst/>
                <a:latin typeface="Times New Roman" panose="02020603050405020304" pitchFamily="18" charset="0"/>
                <a:cs typeface="Times New Roman" panose="02020603050405020304" pitchFamily="18" charset="0"/>
              </a:rPr>
              <a:t> the algorithm on the training dataset. Sometimes we need </a:t>
            </a:r>
            <a:r>
              <a:rPr lang="en-US" sz="2200" b="1" i="0" dirty="0">
                <a:solidFill>
                  <a:srgbClr val="000000"/>
                </a:solidFill>
                <a:effectLst/>
                <a:latin typeface="Times New Roman" panose="02020603050405020304" pitchFamily="18" charset="0"/>
                <a:cs typeface="Times New Roman" panose="02020603050405020304" pitchFamily="18" charset="0"/>
              </a:rPr>
              <a:t>validation</a:t>
            </a:r>
            <a:r>
              <a:rPr lang="en-US" sz="2200" b="0" i="0" dirty="0">
                <a:solidFill>
                  <a:srgbClr val="000000"/>
                </a:solidFill>
                <a:effectLst/>
                <a:latin typeface="Times New Roman" panose="02020603050405020304" pitchFamily="18" charset="0"/>
                <a:cs typeface="Times New Roman" panose="02020603050405020304" pitchFamily="18" charset="0"/>
              </a:rPr>
              <a:t> sets as the control </a:t>
            </a:r>
            <a:r>
              <a:rPr lang="en-US" sz="2200" b="1" i="0" dirty="0">
                <a:solidFill>
                  <a:srgbClr val="000000"/>
                </a:solidFill>
                <a:effectLst/>
                <a:latin typeface="Times New Roman" panose="02020603050405020304" pitchFamily="18" charset="0"/>
                <a:cs typeface="Times New Roman" panose="02020603050405020304" pitchFamily="18" charset="0"/>
              </a:rPr>
              <a:t>parameters</a:t>
            </a:r>
            <a:r>
              <a:rPr lang="en-US" sz="2200" b="0" i="0" dirty="0">
                <a:solidFill>
                  <a:srgbClr val="000000"/>
                </a:solidFill>
                <a:effectLst/>
                <a:latin typeface="Times New Roman" panose="02020603050405020304" pitchFamily="18" charset="0"/>
                <a:cs typeface="Times New Roman" panose="02020603050405020304" pitchFamily="18" charset="0"/>
              </a:rPr>
              <a:t>, which are the subset of training datasets.</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Evaluate the </a:t>
            </a:r>
            <a:r>
              <a:rPr lang="en-US" sz="2200" b="1" i="0" dirty="0">
                <a:solidFill>
                  <a:srgbClr val="000000"/>
                </a:solidFill>
                <a:effectLst/>
                <a:latin typeface="Times New Roman" panose="02020603050405020304" pitchFamily="18" charset="0"/>
                <a:cs typeface="Times New Roman" panose="02020603050405020304" pitchFamily="18" charset="0"/>
              </a:rPr>
              <a:t>accuracy</a:t>
            </a:r>
            <a:r>
              <a:rPr lang="en-US" sz="2200" b="0" i="0" dirty="0">
                <a:solidFill>
                  <a:srgbClr val="000000"/>
                </a:solidFill>
                <a:effectLst/>
                <a:latin typeface="Times New Roman" panose="02020603050405020304" pitchFamily="18" charset="0"/>
                <a:cs typeface="Times New Roman" panose="02020603050405020304" pitchFamily="18" charset="0"/>
              </a:rPr>
              <a:t> of the model by providing the </a:t>
            </a:r>
            <a:r>
              <a:rPr lang="en-US" sz="2200" b="1" i="0" dirty="0">
                <a:solidFill>
                  <a:srgbClr val="000000"/>
                </a:solidFill>
                <a:effectLst/>
                <a:latin typeface="Times New Roman" panose="02020603050405020304" pitchFamily="18" charset="0"/>
                <a:cs typeface="Times New Roman" panose="02020603050405020304" pitchFamily="18" charset="0"/>
              </a:rPr>
              <a:t>test set</a:t>
            </a:r>
            <a:r>
              <a:rPr lang="en-US" sz="2200" b="0" i="0" dirty="0">
                <a:solidFill>
                  <a:srgbClr val="000000"/>
                </a:solidFill>
                <a:effectLst/>
                <a:latin typeface="Times New Roman" panose="02020603050405020304" pitchFamily="18" charset="0"/>
                <a:cs typeface="Times New Roman" panose="02020603050405020304" pitchFamily="18" charset="0"/>
              </a:rPr>
              <a:t>. </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If the model predicts the </a:t>
            </a:r>
            <a:r>
              <a:rPr lang="en-US" sz="2200" b="1" i="0" dirty="0">
                <a:solidFill>
                  <a:srgbClr val="000000"/>
                </a:solidFill>
                <a:effectLst/>
                <a:latin typeface="Times New Roman" panose="02020603050405020304" pitchFamily="18" charset="0"/>
                <a:cs typeface="Times New Roman" panose="02020603050405020304" pitchFamily="18" charset="0"/>
              </a:rPr>
              <a:t>correct output</a:t>
            </a:r>
            <a:r>
              <a:rPr lang="en-US" sz="2200" b="0" i="0" dirty="0">
                <a:solidFill>
                  <a:srgbClr val="000000"/>
                </a:solidFill>
                <a:effectLst/>
                <a:latin typeface="Times New Roman" panose="02020603050405020304" pitchFamily="18" charset="0"/>
                <a:cs typeface="Times New Roman" panose="02020603050405020304" pitchFamily="18" charset="0"/>
              </a:rPr>
              <a:t>, which means our model is </a:t>
            </a:r>
            <a:r>
              <a:rPr lang="en-US" sz="2200" b="1" i="0" dirty="0">
                <a:solidFill>
                  <a:srgbClr val="000000"/>
                </a:solidFill>
                <a:effectLst/>
                <a:latin typeface="Times New Roman" panose="02020603050405020304" pitchFamily="18" charset="0"/>
                <a:cs typeface="Times New Roman" panose="02020603050405020304" pitchFamily="18" charset="0"/>
              </a:rPr>
              <a:t>accurate</a:t>
            </a:r>
            <a:r>
              <a:rPr lang="en-US" sz="2200" b="0" i="0" dirty="0">
                <a:solidFill>
                  <a:srgbClr val="000000"/>
                </a:solidFill>
                <a:effectLst/>
                <a:latin typeface="Times New Roman" panose="02020603050405020304" pitchFamily="18" charset="0"/>
                <a:cs typeface="Times New Roman" panose="02020603050405020304" pitchFamily="18" charset="0"/>
              </a:rPr>
              <a:t>.</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125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F4AC-F5D0-B1A7-8CA0-AA1223532EF0}"/>
              </a:ext>
            </a:extLst>
          </p:cNvPr>
          <p:cNvSpPr>
            <a:spLocks noGrp="1"/>
          </p:cNvSpPr>
          <p:nvPr>
            <p:ph type="title"/>
          </p:nvPr>
        </p:nvSpPr>
        <p:spPr/>
        <p:txBody>
          <a:bodyPr/>
          <a:lstStyle/>
          <a:p>
            <a:pPr algn="ctr"/>
            <a:r>
              <a:rPr lang="en-US" dirty="0"/>
              <a:t>Supervised learning. Algorithms </a:t>
            </a:r>
          </a:p>
        </p:txBody>
      </p:sp>
      <p:pic>
        <p:nvPicPr>
          <p:cNvPr id="7" name="Picture 6">
            <a:extLst>
              <a:ext uri="{FF2B5EF4-FFF2-40B4-BE49-F238E27FC236}">
                <a16:creationId xmlns:a16="http://schemas.microsoft.com/office/drawing/2014/main" id="{7296BB0C-D4C5-CFB6-6285-978FD43D7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850" y="2206886"/>
            <a:ext cx="6972300" cy="3438525"/>
          </a:xfrm>
          <a:prstGeom prst="rect">
            <a:avLst/>
          </a:prstGeom>
        </p:spPr>
      </p:pic>
    </p:spTree>
    <p:extLst>
      <p:ext uri="{BB962C8B-B14F-4D97-AF65-F5344CB8AC3E}">
        <p14:creationId xmlns:p14="http://schemas.microsoft.com/office/powerpoint/2010/main" val="1874758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8682-2EB6-34DF-6DDF-63B76FD4FE20}"/>
              </a:ext>
            </a:extLst>
          </p:cNvPr>
          <p:cNvSpPr>
            <a:spLocks noGrp="1"/>
          </p:cNvSpPr>
          <p:nvPr>
            <p:ph type="title"/>
          </p:nvPr>
        </p:nvSpPr>
        <p:spPr/>
        <p:txBody>
          <a:bodyPr/>
          <a:lstStyle/>
          <a:p>
            <a:pPr algn="ctr"/>
            <a:r>
              <a:rPr lang="en-US" dirty="0"/>
              <a:t>Lab Activity</a:t>
            </a:r>
          </a:p>
        </p:txBody>
      </p:sp>
      <p:sp>
        <p:nvSpPr>
          <p:cNvPr id="3" name="Content Placeholder 2">
            <a:extLst>
              <a:ext uri="{FF2B5EF4-FFF2-40B4-BE49-F238E27FC236}">
                <a16:creationId xmlns:a16="http://schemas.microsoft.com/office/drawing/2014/main" id="{A928AC47-8A70-658D-DED0-90702439A726}"/>
              </a:ext>
            </a:extLst>
          </p:cNvPr>
          <p:cNvSpPr>
            <a:spLocks noGrp="1"/>
          </p:cNvSpPr>
          <p:nvPr>
            <p:ph idx="1"/>
          </p:nvPr>
        </p:nvSpPr>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It will involve:</a:t>
            </a:r>
          </a:p>
          <a:p>
            <a:pPr lvl="1">
              <a:lnSpc>
                <a:spcPct val="150000"/>
              </a:lnSpc>
            </a:pPr>
            <a:r>
              <a:rPr lang="en-US" sz="2800" dirty="0">
                <a:latin typeface="Times New Roman" panose="02020603050405020304" pitchFamily="18" charset="0"/>
                <a:cs typeface="Times New Roman" panose="02020603050405020304" pitchFamily="18" charset="0"/>
              </a:rPr>
              <a:t>Applying what we learned in theory</a:t>
            </a:r>
          </a:p>
          <a:p>
            <a:pPr lvl="1">
              <a:lnSpc>
                <a:spcPct val="150000"/>
              </a:lnSpc>
            </a:pPr>
            <a:r>
              <a:rPr lang="en-US" sz="2800" dirty="0">
                <a:latin typeface="Times New Roman" panose="02020603050405020304" pitchFamily="18" charset="0"/>
                <a:cs typeface="Times New Roman" panose="02020603050405020304" pitchFamily="18" charset="0"/>
              </a:rPr>
              <a:t>Clean </a:t>
            </a:r>
            <a:r>
              <a:rPr lang="en-US" sz="2800" b="1" dirty="0">
                <a:latin typeface="Times New Roman" panose="02020603050405020304" pitchFamily="18" charset="0"/>
                <a:cs typeface="Times New Roman" panose="02020603050405020304" pitchFamily="18" charset="0"/>
              </a:rPr>
              <a:t>design and coding</a:t>
            </a:r>
          </a:p>
          <a:p>
            <a:pPr lvl="1">
              <a:lnSpc>
                <a:spcPct val="150000"/>
              </a:lnSpc>
            </a:pPr>
            <a:r>
              <a:rPr lang="en-US" sz="2800" dirty="0">
                <a:latin typeface="Times New Roman" panose="02020603050405020304" pitchFamily="18" charset="0"/>
                <a:cs typeface="Times New Roman" panose="02020603050405020304" pitchFamily="18" charset="0"/>
              </a:rPr>
              <a:t>Clear documentation </a:t>
            </a:r>
          </a:p>
          <a:p>
            <a:pPr lvl="1">
              <a:lnSpc>
                <a:spcPct val="150000"/>
              </a:lnSpc>
            </a:pPr>
            <a:r>
              <a:rPr lang="en-US" sz="2800" b="1" dirty="0">
                <a:highlight>
                  <a:srgbClr val="FFFF00"/>
                </a:highlight>
                <a:latin typeface="Times New Roman" panose="02020603050405020304" pitchFamily="18" charset="0"/>
                <a:cs typeface="Times New Roman" panose="02020603050405020304" pitchFamily="18" charset="0"/>
              </a:rPr>
              <a:t>MUST POST IN GITHUB</a:t>
            </a: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F1FC7209-06FF-E307-35B7-420D50E15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7589" y="1825625"/>
            <a:ext cx="3536211" cy="376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25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555C-F177-E754-3329-B942F0248A58}"/>
              </a:ext>
            </a:extLst>
          </p:cNvPr>
          <p:cNvSpPr>
            <a:spLocks noGrp="1"/>
          </p:cNvSpPr>
          <p:nvPr>
            <p:ph type="title"/>
          </p:nvPr>
        </p:nvSpPr>
        <p:spPr/>
        <p:txBody>
          <a:bodyPr/>
          <a:lstStyle/>
          <a:p>
            <a:pPr algn="ctr"/>
            <a:r>
              <a:rPr lang="en-US" dirty="0"/>
              <a:t>Supervised learning. </a:t>
            </a:r>
            <a:r>
              <a:rPr lang="en-US" i="0" dirty="0">
                <a:effectLst/>
                <a:latin typeface="urw-din"/>
              </a:rPr>
              <a:t>Advantages</a:t>
            </a:r>
            <a:endParaRPr lang="en-US" dirty="0"/>
          </a:p>
        </p:txBody>
      </p:sp>
      <p:sp>
        <p:nvSpPr>
          <p:cNvPr id="3" name="Content Placeholder 2">
            <a:extLst>
              <a:ext uri="{FF2B5EF4-FFF2-40B4-BE49-F238E27FC236}">
                <a16:creationId xmlns:a16="http://schemas.microsoft.com/office/drawing/2014/main" id="{CC5C7925-8F04-10CD-BD3F-B677D2B578D6}"/>
              </a:ext>
            </a:extLst>
          </p:cNvPr>
          <p:cNvSpPr>
            <a:spLocks noGrp="1"/>
          </p:cNvSpPr>
          <p:nvPr>
            <p:ph idx="1"/>
          </p:nvPr>
        </p:nvSpPr>
        <p:spPr/>
        <p:txBody>
          <a:bodyPr>
            <a:normAutofit/>
          </a:bodyPr>
          <a:lstStyle/>
          <a:p>
            <a:pPr algn="l" fontAlgn="base">
              <a:lnSpc>
                <a:spcPct val="15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Supervised learning </a:t>
            </a:r>
            <a:r>
              <a:rPr lang="en-US" sz="2200" b="1" i="0" dirty="0">
                <a:effectLst/>
                <a:latin typeface="Times New Roman" panose="02020603050405020304" pitchFamily="18" charset="0"/>
                <a:cs typeface="Times New Roman" panose="02020603050405020304" pitchFamily="18" charset="0"/>
              </a:rPr>
              <a:t>allows collecting data and produces data</a:t>
            </a:r>
            <a:r>
              <a:rPr lang="en-US" sz="2200" b="0" i="0" dirty="0">
                <a:effectLst/>
                <a:latin typeface="Times New Roman" panose="02020603050405020304" pitchFamily="18" charset="0"/>
                <a:cs typeface="Times New Roman" panose="02020603050405020304" pitchFamily="18" charset="0"/>
              </a:rPr>
              <a:t> output from previous experiences.</a:t>
            </a:r>
          </a:p>
          <a:p>
            <a:pPr algn="l" fontAlgn="base">
              <a:lnSpc>
                <a:spcPct val="15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Helps to optimize performance criteria with the help of </a:t>
            </a:r>
            <a:r>
              <a:rPr lang="en-US" sz="2200" b="1" i="0" dirty="0">
                <a:effectLst/>
                <a:latin typeface="Times New Roman" panose="02020603050405020304" pitchFamily="18" charset="0"/>
                <a:cs typeface="Times New Roman" panose="02020603050405020304" pitchFamily="18" charset="0"/>
              </a:rPr>
              <a:t>experience</a:t>
            </a:r>
            <a:r>
              <a:rPr lang="en-US" sz="2200" b="0" i="0" dirty="0">
                <a:effectLst/>
                <a:latin typeface="Times New Roman" panose="02020603050405020304" pitchFamily="18" charset="0"/>
                <a:cs typeface="Times New Roman" panose="02020603050405020304" pitchFamily="18" charset="0"/>
              </a:rPr>
              <a:t>.</a:t>
            </a:r>
          </a:p>
          <a:p>
            <a:pPr algn="l" fontAlgn="base">
              <a:lnSpc>
                <a:spcPct val="15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Supervised machine learning helps to solve various types of </a:t>
            </a:r>
            <a:r>
              <a:rPr lang="en-US" sz="2200" b="1" i="0" dirty="0">
                <a:effectLst/>
                <a:latin typeface="Times New Roman" panose="02020603050405020304" pitchFamily="18" charset="0"/>
                <a:cs typeface="Times New Roman" panose="02020603050405020304" pitchFamily="18" charset="0"/>
              </a:rPr>
              <a:t>real-world </a:t>
            </a:r>
            <a:r>
              <a:rPr lang="en-US" sz="2200" b="0" i="0" dirty="0">
                <a:effectLst/>
                <a:latin typeface="Times New Roman" panose="02020603050405020304" pitchFamily="18" charset="0"/>
                <a:cs typeface="Times New Roman" panose="02020603050405020304" pitchFamily="18" charset="0"/>
              </a:rPr>
              <a:t>computation problems.</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1689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E759-C5E9-024C-AAC9-B9CED082E4DB}"/>
              </a:ext>
            </a:extLst>
          </p:cNvPr>
          <p:cNvSpPr>
            <a:spLocks noGrp="1"/>
          </p:cNvSpPr>
          <p:nvPr>
            <p:ph type="title"/>
          </p:nvPr>
        </p:nvSpPr>
        <p:spPr/>
        <p:txBody>
          <a:bodyPr/>
          <a:lstStyle/>
          <a:p>
            <a:pPr algn="ctr"/>
            <a:r>
              <a:rPr lang="en-US" dirty="0"/>
              <a:t>Supervised learning.</a:t>
            </a:r>
            <a:r>
              <a:rPr lang="en-US" b="1" i="0" dirty="0">
                <a:solidFill>
                  <a:srgbClr val="FFFFFF"/>
                </a:solidFill>
                <a:effectLst/>
                <a:latin typeface="urw-din"/>
              </a:rPr>
              <a:t> </a:t>
            </a:r>
            <a:r>
              <a:rPr lang="en-US" i="0" dirty="0">
                <a:effectLst/>
                <a:latin typeface="urw-din"/>
              </a:rPr>
              <a:t>Disadvantages</a:t>
            </a:r>
            <a:endParaRPr lang="en-US" dirty="0"/>
          </a:p>
        </p:txBody>
      </p:sp>
      <p:sp>
        <p:nvSpPr>
          <p:cNvPr id="3" name="Content Placeholder 2">
            <a:extLst>
              <a:ext uri="{FF2B5EF4-FFF2-40B4-BE49-F238E27FC236}">
                <a16:creationId xmlns:a16="http://schemas.microsoft.com/office/drawing/2014/main" id="{394AFE96-A0F3-CCC3-0197-D369CFEB9A88}"/>
              </a:ext>
            </a:extLst>
          </p:cNvPr>
          <p:cNvSpPr>
            <a:spLocks noGrp="1"/>
          </p:cNvSpPr>
          <p:nvPr>
            <p:ph idx="1"/>
          </p:nvPr>
        </p:nvSpPr>
        <p:spPr/>
        <p:txBody>
          <a:bodyPr>
            <a:normAutofit/>
          </a:bodyPr>
          <a:lstStyle/>
          <a:p>
            <a:pPr algn="l" fontAlgn="base">
              <a:lnSpc>
                <a:spcPct val="150000"/>
              </a:lnSpc>
              <a:buFont typeface="Arial" panose="020B0604020202020204" pitchFamily="34" charset="0"/>
              <a:buChar char="•"/>
            </a:pPr>
            <a:r>
              <a:rPr lang="en-US" sz="2200" b="1" dirty="0">
                <a:effectLst/>
                <a:latin typeface="Times New Roman" panose="02020603050405020304" pitchFamily="18" charset="0"/>
                <a:cs typeface="Times New Roman" panose="02020603050405020304" pitchFamily="18" charset="0"/>
              </a:rPr>
              <a:t>Classifying</a:t>
            </a:r>
            <a:r>
              <a:rPr lang="en-US" sz="2200" b="0" i="0" dirty="0">
                <a:effectLst/>
                <a:latin typeface="Times New Roman" panose="02020603050405020304" pitchFamily="18" charset="0"/>
                <a:cs typeface="Times New Roman" panose="02020603050405020304" pitchFamily="18" charset="0"/>
              </a:rPr>
              <a:t> </a:t>
            </a:r>
            <a:r>
              <a:rPr lang="en-US" sz="2200" b="1" i="0" dirty="0">
                <a:effectLst/>
                <a:latin typeface="Times New Roman" panose="02020603050405020304" pitchFamily="18" charset="0"/>
                <a:cs typeface="Times New Roman" panose="02020603050405020304" pitchFamily="18" charset="0"/>
              </a:rPr>
              <a:t>big data</a:t>
            </a:r>
            <a:r>
              <a:rPr lang="en-US" sz="2200" b="0" i="0" dirty="0">
                <a:effectLst/>
                <a:latin typeface="Times New Roman" panose="02020603050405020304" pitchFamily="18" charset="0"/>
                <a:cs typeface="Times New Roman" panose="02020603050405020304" pitchFamily="18" charset="0"/>
              </a:rPr>
              <a:t> can be challenging.</a:t>
            </a:r>
          </a:p>
          <a:p>
            <a:pPr algn="l" fontAlgn="base">
              <a:lnSpc>
                <a:spcPct val="15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Training for supervised learning needs a </a:t>
            </a:r>
            <a:r>
              <a:rPr lang="en-US" sz="2200" b="1" i="0" dirty="0">
                <a:effectLst/>
                <a:latin typeface="Times New Roman" panose="02020603050405020304" pitchFamily="18" charset="0"/>
                <a:cs typeface="Times New Roman" panose="02020603050405020304" pitchFamily="18" charset="0"/>
              </a:rPr>
              <a:t>lot of computation time</a:t>
            </a:r>
            <a:r>
              <a:rPr lang="en-US" sz="2200" b="0" i="0" dirty="0">
                <a:effectLst/>
                <a:latin typeface="Times New Roman" panose="02020603050405020304" pitchFamily="18" charset="0"/>
                <a:cs typeface="Times New Roman" panose="02020603050405020304" pitchFamily="18" charset="0"/>
              </a:rPr>
              <a:t>. </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In supervised learning, we need enough knowledge about the </a:t>
            </a:r>
            <a:r>
              <a:rPr lang="en-US" sz="2200" b="1" i="0" dirty="0">
                <a:solidFill>
                  <a:srgbClr val="000000"/>
                </a:solidFill>
                <a:effectLst/>
                <a:latin typeface="Times New Roman" panose="02020603050405020304" pitchFamily="18" charset="0"/>
                <a:cs typeface="Times New Roman" panose="02020603050405020304" pitchFamily="18" charset="0"/>
              </a:rPr>
              <a:t>classes of object</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Supervised learning cannot predict the correct output if the </a:t>
            </a:r>
            <a:r>
              <a:rPr lang="en-US" sz="2200" b="1" i="0" dirty="0">
                <a:solidFill>
                  <a:srgbClr val="000000"/>
                </a:solidFill>
                <a:effectLst/>
                <a:latin typeface="Times New Roman" panose="02020603050405020304" pitchFamily="18" charset="0"/>
                <a:cs typeface="Times New Roman" panose="02020603050405020304" pitchFamily="18" charset="0"/>
              </a:rPr>
              <a:t>test data is different from the training dataset.</a:t>
            </a:r>
          </a:p>
          <a:p>
            <a:pPr>
              <a:lnSpc>
                <a:spcPct val="150000"/>
              </a:lnSpc>
            </a:pPr>
            <a:endParaRPr lang="en-US" sz="2200" b="0" i="0" dirty="0">
              <a:effectLst/>
              <a:latin typeface="Times New Roman" panose="02020603050405020304" pitchFamily="18" charset="0"/>
              <a:cs typeface="Times New Roman" panose="02020603050405020304" pitchFamily="18" charset="0"/>
            </a:endParaRP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3205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245F-7DAD-8883-3F32-07F1A24DD925}"/>
              </a:ext>
            </a:extLst>
          </p:cNvPr>
          <p:cNvSpPr>
            <a:spLocks noGrp="1"/>
          </p:cNvSpPr>
          <p:nvPr>
            <p:ph type="title"/>
          </p:nvPr>
        </p:nvSpPr>
        <p:spPr>
          <a:xfrm>
            <a:off x="838200" y="166809"/>
            <a:ext cx="10515600" cy="1325563"/>
          </a:xfrm>
        </p:spPr>
        <p:txBody>
          <a:bodyPr/>
          <a:lstStyle/>
          <a:p>
            <a:pPr algn="ctr"/>
            <a:r>
              <a:rPr lang="en-US" sz="4400" spc="-1" dirty="0">
                <a:solidFill>
                  <a:srgbClr val="000000"/>
                </a:solidFill>
                <a:uFill>
                  <a:solidFill>
                    <a:srgbClr val="FFFFFF"/>
                  </a:solidFill>
                </a:uFill>
              </a:rPr>
              <a:t>Supervised learning. Example</a:t>
            </a:r>
            <a:endParaRPr lang="en-US" dirty="0"/>
          </a:p>
        </p:txBody>
      </p:sp>
      <p:sp>
        <p:nvSpPr>
          <p:cNvPr id="3" name="Content Placeholder 2">
            <a:extLst>
              <a:ext uri="{FF2B5EF4-FFF2-40B4-BE49-F238E27FC236}">
                <a16:creationId xmlns:a16="http://schemas.microsoft.com/office/drawing/2014/main" id="{BF07FE23-DE9B-39D4-72EB-5A41AE29251D}"/>
              </a:ext>
            </a:extLst>
          </p:cNvPr>
          <p:cNvSpPr>
            <a:spLocks noGrp="1"/>
          </p:cNvSpPr>
          <p:nvPr>
            <p:ph idx="1"/>
          </p:nvPr>
        </p:nvSpPr>
        <p:spPr>
          <a:xfrm>
            <a:off x="838200" y="1489161"/>
            <a:ext cx="10515600" cy="4351338"/>
          </a:xfrm>
        </p:spPr>
        <p:txBody>
          <a:bodyPr>
            <a:normAutofit/>
          </a:bodyPr>
          <a:lstStyle/>
          <a:p>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Handwritten digit recognition (on the MNIST data set)</a:t>
            </a: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09A6732-72FB-3C3D-550F-61D51F8304C3}"/>
              </a:ext>
            </a:extLst>
          </p:cNvPr>
          <p:cNvPicPr/>
          <p:nvPr/>
        </p:nvPicPr>
        <p:blipFill>
          <a:blip r:embed="rId2"/>
          <a:stretch/>
        </p:blipFill>
        <p:spPr>
          <a:xfrm>
            <a:off x="5639670" y="4035180"/>
            <a:ext cx="5618880" cy="2345400"/>
          </a:xfrm>
          <a:prstGeom prst="rect">
            <a:avLst/>
          </a:prstGeom>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81B373-23D0-8337-5B9E-0A99EDF793FB}"/>
                  </a:ext>
                </a:extLst>
              </p:cNvPr>
              <p:cNvSpPr txBox="1"/>
              <p:nvPr/>
            </p:nvSpPr>
            <p:spPr>
              <a:xfrm>
                <a:off x="933450" y="2186027"/>
                <a:ext cx="6096000" cy="2195473"/>
              </a:xfrm>
              <a:prstGeom prst="rect">
                <a:avLst/>
              </a:prstGeom>
              <a:noFill/>
            </p:spPr>
            <p:txBody>
              <a:bodyPr wrap="square">
                <a:spAutoFit/>
              </a:bodyPr>
              <a:lstStyle/>
              <a:p>
                <a:pPr marL="450900" indent="-342900">
                  <a:spcAft>
                    <a:spcPts val="1414"/>
                  </a:spcAft>
                  <a:buClr>
                    <a:srgbClr val="000000"/>
                  </a:buClr>
                  <a:buSzPct val="100000"/>
                  <a:buFont typeface="Arial" panose="020B0604020202020204" pitchFamily="34" charset="0"/>
                  <a:buChar char="•"/>
                </a:pPr>
                <a:r>
                  <a:rPr lang="en-US" sz="1800" b="0" strike="noStrike" spc="-1" dirty="0">
                    <a:solidFill>
                      <a:srgbClr val="000000"/>
                    </a:solidFill>
                    <a:uFill>
                      <a:solidFill>
                        <a:srgbClr val="FFFFFF"/>
                      </a:solidFill>
                    </a:uFill>
                    <a:latin typeface="Arial"/>
                  </a:rPr>
                  <a:t>Images of 28 x 28 pixels</a:t>
                </a:r>
              </a:p>
              <a:p>
                <a:pPr marL="450900" indent="-342900">
                  <a:spcAft>
                    <a:spcPts val="1414"/>
                  </a:spcAft>
                  <a:buClr>
                    <a:srgbClr val="000000"/>
                  </a:buClr>
                  <a:buSzPct val="100000"/>
                  <a:buFont typeface="Arial" panose="020B0604020202020204" pitchFamily="34" charset="0"/>
                  <a:buChar char="•"/>
                </a:pPr>
                <a:r>
                  <a:rPr lang="en-US" sz="1800" b="0" strike="noStrike" spc="-1" dirty="0">
                    <a:solidFill>
                      <a:srgbClr val="000000"/>
                    </a:solidFill>
                    <a:uFill>
                      <a:solidFill>
                        <a:srgbClr val="FFFFFF"/>
                      </a:solidFill>
                    </a:uFill>
                    <a:latin typeface="Arial"/>
                  </a:rPr>
                  <a:t>We can represent each image as a vector x </a:t>
                </a:r>
                <a:r>
                  <a:rPr lang="en-US" sz="1800" spc="-1" dirty="0">
                    <a:solidFill>
                      <a:srgbClr val="000000"/>
                    </a:solidFill>
                    <a:uFill>
                      <a:solidFill>
                        <a:srgbClr val="FFFFFF"/>
                      </a:solidFill>
                    </a:uFill>
                    <a:latin typeface="Arial"/>
                  </a:rPr>
                  <a:t>of</a:t>
                </a:r>
                <a:r>
                  <a:rPr lang="en-US" sz="1800" b="0" strike="noStrike" spc="-1" dirty="0">
                    <a:solidFill>
                      <a:srgbClr val="000000"/>
                    </a:solidFill>
                    <a:uFill>
                      <a:solidFill>
                        <a:srgbClr val="FFFFFF"/>
                      </a:solidFill>
                    </a:uFill>
                    <a:latin typeface="Arial"/>
                  </a:rPr>
                  <a:t> 784 components</a:t>
                </a:r>
              </a:p>
              <a:p>
                <a:pPr marL="450900" indent="-342900">
                  <a:spcAft>
                    <a:spcPts val="1414"/>
                  </a:spcAft>
                  <a:buClr>
                    <a:srgbClr val="000000"/>
                  </a:buClr>
                  <a:buSzPct val="100000"/>
                  <a:buFont typeface="Arial" panose="020B0604020202020204" pitchFamily="34" charset="0"/>
                  <a:buChar char="•"/>
                </a:pPr>
                <a:r>
                  <a:rPr lang="en-US" sz="1800" b="0" strike="noStrike" spc="-1" dirty="0">
                    <a:solidFill>
                      <a:srgbClr val="000000"/>
                    </a:solidFill>
                    <a:uFill>
                      <a:solidFill>
                        <a:srgbClr val="FFFFFF"/>
                      </a:solidFill>
                    </a:uFill>
                    <a:latin typeface="Arial"/>
                  </a:rPr>
                  <a:t>We train a classifier </a:t>
                </a:r>
                <a14:m>
                  <m:oMath xmlns:m="http://schemas.openxmlformats.org/officeDocument/2006/math">
                    <m:r>
                      <a:rPr lang="en-US" sz="1800" b="0" i="1" strike="noStrike" spc="-1" dirty="0" smtClean="0">
                        <a:solidFill>
                          <a:srgbClr val="000000"/>
                        </a:solidFill>
                        <a:uFill>
                          <a:solidFill>
                            <a:srgbClr val="FFFFFF"/>
                          </a:solidFill>
                        </a:uFill>
                        <a:latin typeface="Cambria Math" panose="02040503050406030204" pitchFamily="18" charset="0"/>
                      </a:rPr>
                      <m:t>𝑓</m:t>
                    </m:r>
                    <m:r>
                      <a:rPr lang="en-US" sz="1800" b="0" i="1" strike="noStrike" spc="-1" dirty="0" smtClean="0">
                        <a:solidFill>
                          <a:srgbClr val="000000"/>
                        </a:solidFill>
                        <a:uFill>
                          <a:solidFill>
                            <a:srgbClr val="FFFFFF"/>
                          </a:solidFill>
                        </a:uFill>
                        <a:latin typeface="Cambria Math" panose="02040503050406030204" pitchFamily="18" charset="0"/>
                      </a:rPr>
                      <m:t>(</m:t>
                    </m:r>
                    <m:r>
                      <a:rPr lang="en-US" sz="1800" b="0" i="1" strike="noStrike" spc="-1" dirty="0" smtClean="0">
                        <a:solidFill>
                          <a:srgbClr val="000000"/>
                        </a:solidFill>
                        <a:uFill>
                          <a:solidFill>
                            <a:srgbClr val="FFFFFF"/>
                          </a:solidFill>
                        </a:uFill>
                        <a:latin typeface="Cambria Math" panose="02040503050406030204" pitchFamily="18" charset="0"/>
                      </a:rPr>
                      <m:t>𝑥</m:t>
                    </m:r>
                    <m:r>
                      <a:rPr lang="en-US" sz="1800" b="0" i="1" strike="noStrike" spc="-1" dirty="0" smtClean="0">
                        <a:solidFill>
                          <a:srgbClr val="000000"/>
                        </a:solidFill>
                        <a:uFill>
                          <a:solidFill>
                            <a:srgbClr val="FFFFFF"/>
                          </a:solidFill>
                        </a:uFill>
                        <a:latin typeface="Cambria Math" panose="02040503050406030204" pitchFamily="18" charset="0"/>
                      </a:rPr>
                      <m:t>)</m:t>
                    </m:r>
                  </m:oMath>
                </a14:m>
                <a:r>
                  <a:rPr lang="en-US" sz="1800" b="0" strike="noStrike" spc="-1" dirty="0">
                    <a:solidFill>
                      <a:srgbClr val="000000"/>
                    </a:solidFill>
                    <a:uFill>
                      <a:solidFill>
                        <a:srgbClr val="FFFFFF"/>
                      </a:solidFill>
                    </a:uFill>
                    <a:latin typeface="Arial"/>
                  </a:rPr>
                  <a:t> such that:</a:t>
                </a:r>
              </a:p>
              <a:p>
                <a:pPr marL="108000">
                  <a:spcAft>
                    <a:spcPts val="1414"/>
                  </a:spcAft>
                  <a:buClr>
                    <a:srgbClr val="000000"/>
                  </a:buClr>
                  <a:buSzPct val="100000"/>
                </a:pPr>
                <a14:m>
                  <m:oMathPara xmlns:m="http://schemas.openxmlformats.org/officeDocument/2006/math">
                    <m:oMathParaPr>
                      <m:jc m:val="centerGroup"/>
                    </m:oMathParaPr>
                    <m:oMath xmlns:m="http://schemas.openxmlformats.org/officeDocument/2006/math">
                      <m:r>
                        <a:rPr lang="en-US" sz="1800" b="0" i="1" strike="noStrike" spc="-1" dirty="0" smtClean="0">
                          <a:solidFill>
                            <a:srgbClr val="000000"/>
                          </a:solidFill>
                          <a:uFill>
                            <a:solidFill>
                              <a:srgbClr val="FFFFFF"/>
                            </a:solidFill>
                          </a:uFill>
                          <a:latin typeface="Cambria Math" panose="02040503050406030204" pitchFamily="18" charset="0"/>
                        </a:rPr>
                        <m:t>𝑓</m:t>
                      </m:r>
                      <m:r>
                        <a:rPr lang="en-US" sz="1800" b="0" i="1" strike="noStrike" spc="-1" dirty="0" smtClean="0">
                          <a:solidFill>
                            <a:srgbClr val="000000"/>
                          </a:solidFill>
                          <a:uFill>
                            <a:solidFill>
                              <a:srgbClr val="FFFFFF"/>
                            </a:solidFill>
                          </a:uFill>
                          <a:latin typeface="Cambria Math" panose="02040503050406030204" pitchFamily="18" charset="0"/>
                        </a:rPr>
                        <m:t> : </m:t>
                      </m:r>
                      <m:r>
                        <a:rPr lang="en-US" sz="1800" b="0" i="1" strike="noStrike" spc="-1" dirty="0" smtClean="0">
                          <a:solidFill>
                            <a:srgbClr val="000000"/>
                          </a:solidFill>
                          <a:uFill>
                            <a:solidFill>
                              <a:srgbClr val="FFFFFF"/>
                            </a:solidFill>
                          </a:uFill>
                          <a:latin typeface="Cambria Math" panose="02040503050406030204" pitchFamily="18" charset="0"/>
                        </a:rPr>
                        <m:t>𝑥</m:t>
                      </m:r>
                      <m:r>
                        <a:rPr lang="en-US" sz="1800" b="0" i="1" strike="noStrike" spc="-1" dirty="0" smtClean="0">
                          <a:solidFill>
                            <a:srgbClr val="000000"/>
                          </a:solidFill>
                          <a:uFill>
                            <a:solidFill>
                              <a:srgbClr val="FFFFFF"/>
                            </a:solidFill>
                          </a:uFill>
                          <a:latin typeface="Cambria Math" panose="02040503050406030204" pitchFamily="18" charset="0"/>
                        </a:rPr>
                        <m:t> → {0, 1, 2, 3, 4, 5, 6, 7, 8, 9}</m:t>
                      </m:r>
                    </m:oMath>
                  </m:oMathPara>
                </a14:m>
                <a:endParaRPr lang="en-US" sz="1800" b="0" strike="noStrike" spc="-1" dirty="0">
                  <a:solidFill>
                    <a:srgbClr val="000000"/>
                  </a:solidFill>
                  <a:uFill>
                    <a:solidFill>
                      <a:srgbClr val="FFFFFF"/>
                    </a:solidFill>
                  </a:uFill>
                  <a:latin typeface="Arial"/>
                </a:endParaRPr>
              </a:p>
            </p:txBody>
          </p:sp>
        </mc:Choice>
        <mc:Fallback xmlns="">
          <p:sp>
            <p:nvSpPr>
              <p:cNvPr id="6" name="TextBox 5">
                <a:extLst>
                  <a:ext uri="{FF2B5EF4-FFF2-40B4-BE49-F238E27FC236}">
                    <a16:creationId xmlns:a16="http://schemas.microsoft.com/office/drawing/2014/main" id="{8081B373-23D0-8337-5B9E-0A99EDF793FB}"/>
                  </a:ext>
                </a:extLst>
              </p:cNvPr>
              <p:cNvSpPr txBox="1">
                <a:spLocks noRot="1" noChangeAspect="1" noMove="1" noResize="1" noEditPoints="1" noAdjustHandles="1" noChangeArrowheads="1" noChangeShapeType="1" noTextEdit="1"/>
              </p:cNvSpPr>
              <p:nvPr/>
            </p:nvSpPr>
            <p:spPr>
              <a:xfrm>
                <a:off x="933450" y="2186027"/>
                <a:ext cx="6096000" cy="2195473"/>
              </a:xfrm>
              <a:prstGeom prst="rect">
                <a:avLst/>
              </a:prstGeom>
              <a:blipFill>
                <a:blip r:embed="rId3"/>
                <a:stretch>
                  <a:fillRect t="-1667"/>
                </a:stretch>
              </a:blipFill>
            </p:spPr>
            <p:txBody>
              <a:bodyPr/>
              <a:lstStyle/>
              <a:p>
                <a:r>
                  <a:rPr lang="en-US">
                    <a:noFill/>
                  </a:rPr>
                  <a:t> </a:t>
                </a:r>
              </a:p>
            </p:txBody>
          </p:sp>
        </mc:Fallback>
      </mc:AlternateContent>
    </p:spTree>
    <p:extLst>
      <p:ext uri="{BB962C8B-B14F-4D97-AF65-F5344CB8AC3E}">
        <p14:creationId xmlns:p14="http://schemas.microsoft.com/office/powerpoint/2010/main" val="2991819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6A65-C018-50B8-3173-EA9C6003C3E2}"/>
              </a:ext>
            </a:extLst>
          </p:cNvPr>
          <p:cNvSpPr>
            <a:spLocks noGrp="1"/>
          </p:cNvSpPr>
          <p:nvPr>
            <p:ph type="title"/>
          </p:nvPr>
        </p:nvSpPr>
        <p:spPr/>
        <p:txBody>
          <a:bodyPr/>
          <a:lstStyle/>
          <a:p>
            <a:pPr algn="ctr"/>
            <a:r>
              <a:rPr lang="en-US" sz="4400" spc="-1" dirty="0">
                <a:solidFill>
                  <a:srgbClr val="000000"/>
                </a:solidFill>
                <a:uFill>
                  <a:solidFill>
                    <a:srgbClr val="FFFFFF"/>
                  </a:solidFill>
                </a:uFill>
              </a:rPr>
              <a:t>Supervised learning. Example</a:t>
            </a:r>
            <a:endParaRPr lang="en-US" dirty="0"/>
          </a:p>
        </p:txBody>
      </p:sp>
      <p:sp>
        <p:nvSpPr>
          <p:cNvPr id="3" name="Content Placeholder 2">
            <a:extLst>
              <a:ext uri="{FF2B5EF4-FFF2-40B4-BE49-F238E27FC236}">
                <a16:creationId xmlns:a16="http://schemas.microsoft.com/office/drawing/2014/main" id="{93221A9A-59C2-D727-0160-537F5E740FBB}"/>
              </a:ext>
            </a:extLst>
          </p:cNvPr>
          <p:cNvSpPr>
            <a:spLocks noGrp="1"/>
          </p:cNvSpPr>
          <p:nvPr>
            <p:ph idx="1"/>
          </p:nvPr>
        </p:nvSpPr>
        <p:spPr/>
        <p:txBody>
          <a:bodyPr>
            <a:normAutofit/>
          </a:bodyPr>
          <a:lstStyle/>
          <a:p>
            <a:pPr marL="450900" indent="-342900">
              <a:spcAft>
                <a:spcPts val="814"/>
              </a:spcAft>
              <a:buClr>
                <a:srgbClr val="000000"/>
              </a:buClr>
              <a:buSzPct val="100000"/>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Handwritten digit recognition (on the MNIST data set)</a:t>
            </a:r>
          </a:p>
          <a:p>
            <a:pPr marL="450900" indent="-342900">
              <a:spcAft>
                <a:spcPts val="8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Starting with a training set of about 60K images (about 6000 images per class)</a:t>
            </a:r>
          </a:p>
          <a:p>
            <a:pPr marL="450900" indent="-342900">
              <a:spcAft>
                <a:spcPts val="8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the error rate can go down to 0.23% (using convolutional neural networks)</a:t>
            </a:r>
          </a:p>
          <a:p>
            <a:pPr marL="450900" indent="-342900">
              <a:spcAft>
                <a:spcPts val="8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Among the first (learning-based) systems used in a large-scale commercial setting for postal code and bank cheque processing</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3193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E3F1-6524-6951-FF1B-ADA915142A62}"/>
              </a:ext>
            </a:extLst>
          </p:cNvPr>
          <p:cNvSpPr>
            <a:spLocks noGrp="1"/>
          </p:cNvSpPr>
          <p:nvPr>
            <p:ph type="title"/>
          </p:nvPr>
        </p:nvSpPr>
        <p:spPr/>
        <p:txBody>
          <a:bodyPr/>
          <a:lstStyle/>
          <a:p>
            <a:pPr algn="ctr"/>
            <a:r>
              <a:rPr lang="en-US" sz="4400" spc="-1" dirty="0">
                <a:solidFill>
                  <a:srgbClr val="000000"/>
                </a:solidFill>
                <a:uFill>
                  <a:solidFill>
                    <a:srgbClr val="FFFFFF"/>
                  </a:solidFill>
                </a:uFill>
              </a:rPr>
              <a:t>Supervised learning. Example</a:t>
            </a:r>
            <a:endParaRPr lang="en-US" dirty="0"/>
          </a:p>
        </p:txBody>
      </p:sp>
      <p:sp>
        <p:nvSpPr>
          <p:cNvPr id="3" name="Content Placeholder 2">
            <a:extLst>
              <a:ext uri="{FF2B5EF4-FFF2-40B4-BE49-F238E27FC236}">
                <a16:creationId xmlns:a16="http://schemas.microsoft.com/office/drawing/2014/main" id="{EE7C9844-1CEB-4E8C-689E-8F5578E94F90}"/>
              </a:ext>
            </a:extLst>
          </p:cNvPr>
          <p:cNvSpPr>
            <a:spLocks noGrp="1"/>
          </p:cNvSpPr>
          <p:nvPr>
            <p:ph idx="1"/>
          </p:nvPr>
        </p:nvSpPr>
        <p:spPr/>
        <p:txBody>
          <a:bodyPr>
            <a:normAutofit/>
          </a:bodyPr>
          <a:lstStyle/>
          <a:p>
            <a:r>
              <a:rPr lang="en-US" sz="22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Face detection</a:t>
            </a:r>
          </a:p>
          <a:p>
            <a:pPr marL="565200" indent="-4572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One approach consists of sliding a window over the image</a:t>
            </a:r>
          </a:p>
          <a:p>
            <a:pPr marL="565200" indent="-4572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The goal is to classify each window into one of the two possible classes: face or not-face</a:t>
            </a: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565200" indent="-457200">
              <a:spcAft>
                <a:spcPts val="1414"/>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The original problem is transformed into a classification problem</a:t>
            </a:r>
          </a:p>
          <a:p>
            <a:pPr marL="0" indent="0">
              <a:buNone/>
            </a:pPr>
            <a:endParaRPr lang="en-US" sz="2200" dirty="0">
              <a:latin typeface="Times New Roman" panose="02020603050405020304" pitchFamily="18" charset="0"/>
              <a:cs typeface="Times New Roman" panose="02020603050405020304" pitchFamily="18" charset="0"/>
            </a:endParaRPr>
          </a:p>
        </p:txBody>
      </p:sp>
      <p:pic>
        <p:nvPicPr>
          <p:cNvPr id="3074" name="Picture 2" descr="Install Pigo - Face detection library on Linux | Snap Store">
            <a:extLst>
              <a:ext uri="{FF2B5EF4-FFF2-40B4-BE49-F238E27FC236}">
                <a16:creationId xmlns:a16="http://schemas.microsoft.com/office/drawing/2014/main" id="{B75440A4-4314-D7B7-4026-F9109A6CD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45" y="4268786"/>
            <a:ext cx="2224088" cy="2224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 Detection in 2022: Real-time Applications With Deep Learning - viso.ai">
            <a:extLst>
              <a:ext uri="{FF2B5EF4-FFF2-40B4-BE49-F238E27FC236}">
                <a16:creationId xmlns:a16="http://schemas.microsoft.com/office/drawing/2014/main" id="{B4A28CCB-93B0-D729-E3C7-D5E730E84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4268786"/>
            <a:ext cx="4380240" cy="222408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etect faces | Cloud Vision API | Google Cloud">
            <a:extLst>
              <a:ext uri="{FF2B5EF4-FFF2-40B4-BE49-F238E27FC236}">
                <a16:creationId xmlns:a16="http://schemas.microsoft.com/office/drawing/2014/main" id="{06ED6378-2840-B3BD-C669-1E8F50886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833" y="4268786"/>
            <a:ext cx="4472617" cy="222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262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86E2-F639-CF10-8C07-31B2F8C6C1A2}"/>
              </a:ext>
            </a:extLst>
          </p:cNvPr>
          <p:cNvSpPr>
            <a:spLocks noGrp="1"/>
          </p:cNvSpPr>
          <p:nvPr>
            <p:ph type="title"/>
          </p:nvPr>
        </p:nvSpPr>
        <p:spPr/>
        <p:txBody>
          <a:bodyPr/>
          <a:lstStyle/>
          <a:p>
            <a:pPr algn="ctr"/>
            <a:r>
              <a:rPr lang="en-US" dirty="0"/>
              <a:t>Limitations </a:t>
            </a:r>
          </a:p>
        </p:txBody>
      </p:sp>
      <p:sp>
        <p:nvSpPr>
          <p:cNvPr id="3" name="Content Placeholder 2">
            <a:extLst>
              <a:ext uri="{FF2B5EF4-FFF2-40B4-BE49-F238E27FC236}">
                <a16:creationId xmlns:a16="http://schemas.microsoft.com/office/drawing/2014/main" id="{67801BF0-A9EA-A875-0C9E-98D4CE3DB651}"/>
              </a:ext>
            </a:extLst>
          </p:cNvPr>
          <p:cNvSpPr>
            <a:spLocks noGrp="1"/>
          </p:cNvSpPr>
          <p:nvPr>
            <p:ph idx="1"/>
          </p:nvPr>
        </p:nvSpPr>
        <p:spPr/>
        <p:txBody>
          <a:bodyPr>
            <a:normAutofit/>
          </a:bodyPr>
          <a:lstStyle/>
          <a:p>
            <a:pPr algn="l">
              <a:lnSpc>
                <a:spcPct val="150000"/>
              </a:lnSpc>
              <a:buFont typeface="Arial" panose="020B0604020202020204" pitchFamily="34" charset="0"/>
              <a:buChar char="•"/>
            </a:pPr>
            <a:r>
              <a:rPr lang="en-US" sz="2200" b="1" i="1" dirty="0">
                <a:solidFill>
                  <a:srgbClr val="000000"/>
                </a:solidFill>
                <a:effectLst/>
                <a:latin typeface="Times New Roman" panose="02020603050405020304" pitchFamily="18" charset="0"/>
                <a:cs typeface="Times New Roman" panose="02020603050405020304" pitchFamily="18" charset="0"/>
              </a:rPr>
              <a:t>slow</a:t>
            </a:r>
            <a:r>
              <a:rPr lang="en-US" sz="2200" b="0" i="0" dirty="0">
                <a:solidFill>
                  <a:srgbClr val="000000"/>
                </a:solidFill>
                <a:effectLst/>
                <a:latin typeface="Times New Roman" panose="02020603050405020304" pitchFamily="18" charset="0"/>
                <a:cs typeface="Times New Roman" panose="02020603050405020304" pitchFamily="18" charset="0"/>
              </a:rPr>
              <a:t> (it requires human experts to manually </a:t>
            </a:r>
            <a:r>
              <a:rPr lang="en-US" sz="2200" b="0" i="0" u="none" strike="noStrike" dirty="0">
                <a:solidFill>
                  <a:srgbClr val="00C0EB"/>
                </a:solidFill>
                <a:effectLst/>
                <a:latin typeface="Times New Roman" panose="02020603050405020304" pitchFamily="18" charset="0"/>
                <a:cs typeface="Times New Roman" panose="02020603050405020304" pitchFamily="18" charset="0"/>
                <a:hlinkClick r:id="rId2"/>
              </a:rPr>
              <a:t>label training examples</a:t>
            </a:r>
            <a:r>
              <a:rPr lang="en-US" sz="2200" b="0" i="0" dirty="0">
                <a:solidFill>
                  <a:srgbClr val="000000"/>
                </a:solidFill>
                <a:effectLst/>
                <a:latin typeface="Times New Roman" panose="02020603050405020304" pitchFamily="18" charset="0"/>
                <a:cs typeface="Times New Roman" panose="02020603050405020304" pitchFamily="18" charset="0"/>
              </a:rPr>
              <a:t> one by one) and</a:t>
            </a:r>
          </a:p>
          <a:p>
            <a:pPr algn="l">
              <a:lnSpc>
                <a:spcPct val="150000"/>
              </a:lnSpc>
              <a:buFont typeface="Arial" panose="020B0604020202020204" pitchFamily="34" charset="0"/>
              <a:buChar char="•"/>
            </a:pPr>
            <a:r>
              <a:rPr lang="en-US" sz="2200" b="1" i="1" dirty="0">
                <a:solidFill>
                  <a:srgbClr val="000000"/>
                </a:solidFill>
                <a:effectLst/>
                <a:latin typeface="Times New Roman" panose="02020603050405020304" pitchFamily="18" charset="0"/>
                <a:cs typeface="Times New Roman" panose="02020603050405020304" pitchFamily="18" charset="0"/>
              </a:rPr>
              <a:t>costly</a:t>
            </a:r>
            <a:r>
              <a:rPr lang="en-US" sz="2200" b="0" i="0" dirty="0">
                <a:solidFill>
                  <a:srgbClr val="000000"/>
                </a:solidFill>
                <a:effectLst/>
                <a:latin typeface="Times New Roman" panose="02020603050405020304" pitchFamily="18" charset="0"/>
                <a:cs typeface="Times New Roman" panose="02020603050405020304" pitchFamily="18" charset="0"/>
              </a:rPr>
              <a:t> (a model should be trained on the large volumes of hand-labeled data to provide accurate predictions).</a:t>
            </a:r>
          </a:p>
          <a:p>
            <a:pPr>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896EFCA-70EF-4525-8A56-A95E4C93853C}"/>
              </a:ext>
            </a:extLst>
          </p:cNvPr>
          <p:cNvSpPr/>
          <p:nvPr/>
        </p:nvSpPr>
        <p:spPr>
          <a:xfrm>
            <a:off x="475129" y="4692588"/>
            <a:ext cx="9717742" cy="369332"/>
          </a:xfrm>
          <a:prstGeom prst="rect">
            <a:avLst/>
          </a:prstGeom>
        </p:spPr>
        <p:txBody>
          <a:bodyPr wrap="square">
            <a:spAutoFit/>
          </a:bodyPr>
          <a:lstStyle/>
          <a:p>
            <a:r>
              <a:rPr lang="en-GB" dirty="0">
                <a:hlinkClick r:id="rId3"/>
              </a:rPr>
              <a:t>https://www.youtube.com/watch?v=Mu3POlNoLdc&amp;ab_channel=AssemblyAI</a:t>
            </a:r>
            <a:r>
              <a:rPr lang="en-GB" dirty="0"/>
              <a:t> </a:t>
            </a:r>
          </a:p>
        </p:txBody>
      </p:sp>
    </p:spTree>
    <p:extLst>
      <p:ext uri="{BB962C8B-B14F-4D97-AF65-F5344CB8AC3E}">
        <p14:creationId xmlns:p14="http://schemas.microsoft.com/office/powerpoint/2010/main" val="2179585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D07B4-15E3-8777-E21E-CB5473F89FE5}"/>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4029A772-194A-EEC2-4184-AC944446FADF}"/>
              </a:ext>
            </a:extLst>
          </p:cNvPr>
          <p:cNvSpPr>
            <a:spLocks noGrp="1"/>
          </p:cNvSpPr>
          <p:nvPr>
            <p:ph idx="1"/>
          </p:nvPr>
        </p:nvSpPr>
        <p:spPr/>
        <p:txBody>
          <a:bodyPr>
            <a:normAutofit/>
          </a:bodyPr>
          <a:lstStyle/>
          <a:p>
            <a:pPr marL="0" indent="0" algn="ctr">
              <a:buNone/>
            </a:pPr>
            <a:r>
              <a:rPr lang="en-US" sz="6000" b="1" dirty="0"/>
              <a:t>What is Supervised Learning?</a:t>
            </a:r>
          </a:p>
        </p:txBody>
      </p:sp>
    </p:spTree>
    <p:extLst>
      <p:ext uri="{BB962C8B-B14F-4D97-AF65-F5344CB8AC3E}">
        <p14:creationId xmlns:p14="http://schemas.microsoft.com/office/powerpoint/2010/main" val="1438618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625C-2589-1A8C-A2D9-ED03348DB862}"/>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C019AAA8-46E8-7CEB-677E-6A12B81657B4}"/>
              </a:ext>
            </a:extLst>
          </p:cNvPr>
          <p:cNvSpPr>
            <a:spLocks noGrp="1"/>
          </p:cNvSpPr>
          <p:nvPr>
            <p:ph idx="1"/>
          </p:nvPr>
        </p:nvSpPr>
        <p:spPr/>
        <p:txBody>
          <a:bodyPr>
            <a:normAutofit/>
          </a:bodyPr>
          <a:lstStyle/>
          <a:p>
            <a:pPr marL="0" indent="0" algn="ctr">
              <a:buNone/>
            </a:pPr>
            <a:r>
              <a:rPr lang="en-US" sz="6000" b="1" dirty="0"/>
              <a:t>The types of Supervised Learning</a:t>
            </a:r>
          </a:p>
        </p:txBody>
      </p:sp>
    </p:spTree>
    <p:extLst>
      <p:ext uri="{BB962C8B-B14F-4D97-AF65-F5344CB8AC3E}">
        <p14:creationId xmlns:p14="http://schemas.microsoft.com/office/powerpoint/2010/main" val="3259226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18C0-522F-BBF2-643B-A222E4366C00}"/>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2A5BBDA3-5792-0DEC-6733-E177FD100A99}"/>
              </a:ext>
            </a:extLst>
          </p:cNvPr>
          <p:cNvSpPr>
            <a:spLocks noGrp="1"/>
          </p:cNvSpPr>
          <p:nvPr>
            <p:ph idx="1"/>
          </p:nvPr>
        </p:nvSpPr>
        <p:spPr/>
        <p:txBody>
          <a:bodyPr>
            <a:normAutofit/>
          </a:bodyPr>
          <a:lstStyle/>
          <a:p>
            <a:pPr marL="0" indent="0" algn="ctr">
              <a:buNone/>
            </a:pPr>
            <a:r>
              <a:rPr lang="en-US" sz="6000" b="1" dirty="0"/>
              <a:t>Limitations of Supervised Learning</a:t>
            </a:r>
          </a:p>
        </p:txBody>
      </p:sp>
    </p:spTree>
    <p:extLst>
      <p:ext uri="{BB962C8B-B14F-4D97-AF65-F5344CB8AC3E}">
        <p14:creationId xmlns:p14="http://schemas.microsoft.com/office/powerpoint/2010/main" val="2927009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9417-E7C0-A0D2-3D90-6C5D4DD2E278}"/>
              </a:ext>
            </a:extLst>
          </p:cNvPr>
          <p:cNvSpPr>
            <a:spLocks noGrp="1"/>
          </p:cNvSpPr>
          <p:nvPr>
            <p:ph type="title"/>
          </p:nvPr>
        </p:nvSpPr>
        <p:spPr>
          <a:xfrm>
            <a:off x="838200" y="239928"/>
            <a:ext cx="10515600" cy="1149350"/>
          </a:xfrm>
        </p:spPr>
        <p:txBody>
          <a:bodyPr/>
          <a:lstStyle/>
          <a:p>
            <a:pPr algn="ctr"/>
            <a:r>
              <a:rPr lang="en-US" dirty="0"/>
              <a:t>Unsupervised learning </a:t>
            </a:r>
          </a:p>
        </p:txBody>
      </p:sp>
      <p:pic>
        <p:nvPicPr>
          <p:cNvPr id="4098" name="Picture 2">
            <a:extLst>
              <a:ext uri="{FF2B5EF4-FFF2-40B4-BE49-F238E27FC236}">
                <a16:creationId xmlns:a16="http://schemas.microsoft.com/office/drawing/2014/main" id="{083BBB00-5483-E9B3-6311-B82CD445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948" y="2240548"/>
            <a:ext cx="7854252" cy="41489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5C9C5355-9A42-F0BE-DB7B-3B2F25E58365}"/>
              </a:ext>
            </a:extLst>
          </p:cNvPr>
          <p:cNvSpPr/>
          <p:nvPr/>
        </p:nvSpPr>
        <p:spPr>
          <a:xfrm>
            <a:off x="3864653" y="2224319"/>
            <a:ext cx="7918188" cy="418138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5" name="TextBox 4">
            <a:extLst>
              <a:ext uri="{FF2B5EF4-FFF2-40B4-BE49-F238E27FC236}">
                <a16:creationId xmlns:a16="http://schemas.microsoft.com/office/drawing/2014/main" id="{519074C4-C8EC-2ECE-99CE-5883D5A2653B}"/>
              </a:ext>
            </a:extLst>
          </p:cNvPr>
          <p:cNvSpPr txBox="1"/>
          <p:nvPr/>
        </p:nvSpPr>
        <p:spPr>
          <a:xfrm>
            <a:off x="419470" y="1428179"/>
            <a:ext cx="6094520" cy="430887"/>
          </a:xfrm>
          <a:prstGeom prst="rect">
            <a:avLst/>
          </a:prstGeom>
          <a:noFill/>
        </p:spPr>
        <p:txBody>
          <a:bodyPr wrap="square">
            <a:spAutoFit/>
          </a:bodyPr>
          <a:lstStyle/>
          <a:p>
            <a:pPr marL="108000">
              <a:spcAft>
                <a:spcPts val="1414"/>
              </a:spcAft>
              <a:buClr>
                <a:srgbClr val="000000"/>
              </a:buClr>
              <a:buSzPct val="100000"/>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We have a set of </a:t>
            </a:r>
            <a:r>
              <a:rPr lang="en-US" sz="2200" b="1" strike="noStrike" spc="-1" dirty="0">
                <a:solidFill>
                  <a:srgbClr val="FF0000"/>
                </a:solidFill>
                <a:uFill>
                  <a:solidFill>
                    <a:srgbClr val="FFFFFF"/>
                  </a:solidFill>
                </a:uFill>
                <a:latin typeface="Times New Roman" panose="02020603050405020304" pitchFamily="18" charset="0"/>
                <a:cs typeface="Times New Roman" panose="02020603050405020304" pitchFamily="18" charset="0"/>
              </a:rPr>
              <a:t>unlabeled</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training samples</a:t>
            </a:r>
          </a:p>
        </p:txBody>
      </p:sp>
    </p:spTree>
    <p:extLst>
      <p:ext uri="{BB962C8B-B14F-4D97-AF65-F5344CB8AC3E}">
        <p14:creationId xmlns:p14="http://schemas.microsoft.com/office/powerpoint/2010/main" val="4129308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337B-F1E1-AF95-FA34-FB638597FAC6}"/>
              </a:ext>
            </a:extLst>
          </p:cNvPr>
          <p:cNvSpPr>
            <a:spLocks noGrp="1"/>
          </p:cNvSpPr>
          <p:nvPr>
            <p:ph type="title"/>
          </p:nvPr>
        </p:nvSpPr>
        <p:spPr>
          <a:xfrm>
            <a:off x="838200" y="365126"/>
            <a:ext cx="10515600" cy="892334"/>
          </a:xfrm>
        </p:spPr>
        <p:txBody>
          <a:bodyPr/>
          <a:lstStyle/>
          <a:p>
            <a:pPr algn="ctr"/>
            <a:r>
              <a:rPr lang="en-US" sz="4400" b="0" strike="noStrike" spc="-1" dirty="0">
                <a:solidFill>
                  <a:srgbClr val="000000"/>
                </a:solidFill>
                <a:uFill>
                  <a:solidFill>
                    <a:srgbClr val="FFFFFF"/>
                  </a:solidFill>
                </a:uFill>
                <a:latin typeface="Arial"/>
              </a:rPr>
              <a:t>What is artificial intelligence (AI)?</a:t>
            </a:r>
            <a:endParaRPr lang="en-US" dirty="0"/>
          </a:p>
        </p:txBody>
      </p:sp>
      <p:pic>
        <p:nvPicPr>
          <p:cNvPr id="4" name="Content Placeholder 3">
            <a:extLst>
              <a:ext uri="{FF2B5EF4-FFF2-40B4-BE49-F238E27FC236}">
                <a16:creationId xmlns:a16="http://schemas.microsoft.com/office/drawing/2014/main" id="{8D1C4F66-DE98-C220-21A2-733ED831668A}"/>
              </a:ext>
            </a:extLst>
          </p:cNvPr>
          <p:cNvPicPr>
            <a:picLocks noGrp="1"/>
          </p:cNvPicPr>
          <p:nvPr>
            <p:ph idx="1"/>
          </p:nvPr>
        </p:nvPicPr>
        <p:blipFill>
          <a:blip r:embed="rId2"/>
          <a:stretch/>
        </p:blipFill>
        <p:spPr>
          <a:xfrm>
            <a:off x="7226422" y="4471802"/>
            <a:ext cx="4512185" cy="2237822"/>
          </a:xfrm>
          <a:prstGeom prst="rect">
            <a:avLst/>
          </a:prstGeom>
          <a:ln>
            <a:noFill/>
          </a:ln>
        </p:spPr>
      </p:pic>
      <p:pic>
        <p:nvPicPr>
          <p:cNvPr id="1028" name="Picture 4" descr="234 I Robot Illustrations &amp; Clip Art - iStock">
            <a:extLst>
              <a:ext uri="{FF2B5EF4-FFF2-40B4-BE49-F238E27FC236}">
                <a16:creationId xmlns:a16="http://schemas.microsoft.com/office/drawing/2014/main" id="{F0348E83-B657-914D-BC2C-30E7953BB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45" y="4471802"/>
            <a:ext cx="4039339" cy="23861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5FE4DB-9F33-D6B7-C934-C21C2DE5260F}"/>
              </a:ext>
            </a:extLst>
          </p:cNvPr>
          <p:cNvSpPr txBox="1"/>
          <p:nvPr/>
        </p:nvSpPr>
        <p:spPr>
          <a:xfrm>
            <a:off x="521563" y="1257460"/>
            <a:ext cx="10832237" cy="3909853"/>
          </a:xfrm>
          <a:prstGeom prst="rect">
            <a:avLst/>
          </a:prstGeom>
          <a:noFill/>
        </p:spPr>
        <p:txBody>
          <a:bodyPr wrap="square">
            <a:spAutoFit/>
          </a:bodyPr>
          <a:lstStyle/>
          <a:p>
            <a:pPr marL="108000" algn="just">
              <a:lnSpc>
                <a:spcPct val="150000"/>
              </a:lnSpc>
              <a:spcAft>
                <a:spcPts val="1414"/>
              </a:spcAft>
              <a:buClr>
                <a:srgbClr val="000000"/>
              </a:buClr>
              <a:buSzPct val="100000"/>
            </a:pPr>
            <a:r>
              <a:rPr lang="en-US" sz="20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The ultimate goal of artificial </a:t>
            </a:r>
            <a:r>
              <a:rPr lang="en-US" sz="20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intelligence is to build systems able to reach human </a:t>
            </a:r>
            <a:r>
              <a:rPr lang="en-US" sz="2000" b="1" strike="noStrike" spc="-1" dirty="0">
                <a:solidFill>
                  <a:srgbClr val="000000"/>
                </a:solidFill>
                <a:highlight>
                  <a:srgbClr val="FFFF00"/>
                </a:highlight>
                <a:uFill>
                  <a:solidFill>
                    <a:srgbClr val="FFFFFF"/>
                  </a:solidFill>
                </a:uFill>
                <a:latin typeface="Times New Roman" panose="02020603050405020304" pitchFamily="18" charset="0"/>
                <a:cs typeface="Times New Roman" panose="02020603050405020304" pitchFamily="18" charset="0"/>
              </a:rPr>
              <a:t>intelligence</a:t>
            </a:r>
            <a:r>
              <a:rPr lang="en-US" sz="20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000" b="1" strike="noStrike" spc="-1" dirty="0">
                <a:solidFill>
                  <a:srgbClr val="000000"/>
                </a:solidFill>
                <a:highlight>
                  <a:srgbClr val="FFFF00"/>
                </a:highlight>
                <a:uFill>
                  <a:solidFill>
                    <a:srgbClr val="FFFFFF"/>
                  </a:solidFill>
                </a:uFill>
                <a:latin typeface="Times New Roman" panose="02020603050405020304" pitchFamily="18" charset="0"/>
                <a:cs typeface="Times New Roman" panose="02020603050405020304" pitchFamily="18" charset="0"/>
              </a:rPr>
              <a:t>levels</a:t>
            </a:r>
          </a:p>
          <a:p>
            <a:pPr algn="just">
              <a:lnSpc>
                <a:spcPct val="150000"/>
              </a:lnSpc>
            </a:pPr>
            <a:r>
              <a:rPr lang="en-US" sz="2000" cap="all" dirty="0">
                <a:solidFill>
                  <a:srgbClr val="00B050"/>
                </a:solidFill>
                <a:effectLst/>
                <a:latin typeface="Times New Roman" panose="02020603050405020304" pitchFamily="18" charset="0"/>
                <a:cs typeface="Times New Roman" panose="02020603050405020304" pitchFamily="18" charset="0"/>
              </a:rPr>
              <a:t>   </a:t>
            </a:r>
            <a:r>
              <a:rPr lang="en-US" sz="2000" b="1" cap="all" dirty="0">
                <a:solidFill>
                  <a:srgbClr val="00B050"/>
                </a:solidFill>
                <a:effectLst/>
                <a:latin typeface="Times New Roman" panose="02020603050405020304" pitchFamily="18" charset="0"/>
                <a:cs typeface="Times New Roman" panose="02020603050405020304" pitchFamily="18" charset="0"/>
              </a:rPr>
              <a:t>ARTIFICIAL INTELLIGENCE DEFINED: FOUR TYPES OF APPROACHES</a:t>
            </a:r>
          </a:p>
          <a:p>
            <a:pPr marL="285750" indent="-285750" algn="just">
              <a:lnSpc>
                <a:spcPct val="150000"/>
              </a:lnSpc>
              <a:buFont typeface="Wingdings" panose="05000000000000000000" pitchFamily="2" charset="2"/>
              <a:buChar char="q"/>
            </a:pPr>
            <a:r>
              <a:rPr lang="en-US" sz="2000" b="0" dirty="0">
                <a:effectLst/>
                <a:latin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cs typeface="Times New Roman" panose="02020603050405020304" pitchFamily="18" charset="0"/>
              </a:rPr>
              <a:t>Thinking humanly</a:t>
            </a:r>
            <a:r>
              <a:rPr lang="en-US" sz="2000" b="0" dirty="0">
                <a:effectLst/>
                <a:latin typeface="Times New Roman" panose="02020603050405020304" pitchFamily="18" charset="0"/>
                <a:cs typeface="Times New Roman" panose="02020603050405020304" pitchFamily="18" charset="0"/>
              </a:rPr>
              <a:t>: mimicking thought based on the </a:t>
            </a:r>
            <a:r>
              <a:rPr lang="en-US" sz="2000" b="0" u="sng" dirty="0">
                <a:effectLst/>
                <a:latin typeface="Times New Roman" panose="02020603050405020304" pitchFamily="18" charset="0"/>
                <a:cs typeface="Times New Roman" panose="02020603050405020304" pitchFamily="18" charset="0"/>
              </a:rPr>
              <a:t>human mind</a:t>
            </a:r>
            <a:r>
              <a:rPr lang="en-US" sz="2000" b="0" dirty="0">
                <a:effectLst/>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q"/>
            </a:pPr>
            <a:r>
              <a:rPr lang="en-US" sz="2000" b="0" dirty="0">
                <a:effectLst/>
                <a:latin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cs typeface="Times New Roman" panose="02020603050405020304" pitchFamily="18" charset="0"/>
              </a:rPr>
              <a:t>Thinking rationally</a:t>
            </a:r>
            <a:r>
              <a:rPr lang="en-US" sz="2000" b="0" dirty="0">
                <a:effectLst/>
                <a:latin typeface="Times New Roman" panose="02020603050405020304" pitchFamily="18" charset="0"/>
                <a:cs typeface="Times New Roman" panose="02020603050405020304" pitchFamily="18" charset="0"/>
              </a:rPr>
              <a:t>: mimicking thought based on </a:t>
            </a:r>
            <a:r>
              <a:rPr lang="en-US" sz="2000" b="0" u="sng" dirty="0">
                <a:effectLst/>
                <a:latin typeface="Times New Roman" panose="02020603050405020304" pitchFamily="18" charset="0"/>
                <a:cs typeface="Times New Roman" panose="02020603050405020304" pitchFamily="18" charset="0"/>
              </a:rPr>
              <a:t>logical reasoning</a:t>
            </a:r>
            <a:r>
              <a:rPr lang="en-US" sz="2000" b="0" dirty="0">
                <a:effectLst/>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q"/>
            </a:pPr>
            <a:r>
              <a:rPr lang="en-US" sz="2000" b="0" dirty="0">
                <a:effectLst/>
                <a:latin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cs typeface="Times New Roman" panose="02020603050405020304" pitchFamily="18" charset="0"/>
              </a:rPr>
              <a:t>Acting humanly</a:t>
            </a:r>
            <a:r>
              <a:rPr lang="en-US" sz="2000" b="0" dirty="0">
                <a:effectLst/>
                <a:latin typeface="Times New Roman" panose="02020603050405020304" pitchFamily="18" charset="0"/>
                <a:cs typeface="Times New Roman" panose="02020603050405020304" pitchFamily="18" charset="0"/>
              </a:rPr>
              <a:t>: acting in a manner that mimics </a:t>
            </a:r>
            <a:r>
              <a:rPr lang="en-US" sz="2000" b="0" u="sng" dirty="0">
                <a:effectLst/>
                <a:latin typeface="Times New Roman" panose="02020603050405020304" pitchFamily="18" charset="0"/>
                <a:cs typeface="Times New Roman" panose="02020603050405020304" pitchFamily="18" charset="0"/>
              </a:rPr>
              <a:t>human behavior</a:t>
            </a:r>
            <a:r>
              <a:rPr lang="en-US" sz="2000" b="0" dirty="0">
                <a:effectLst/>
                <a:latin typeface="Times New Roman" panose="02020603050405020304" pitchFamily="18" charset="0"/>
                <a:cs typeface="Times New Roman" panose="02020603050405020304" pitchFamily="18" charset="0"/>
              </a:rPr>
              <a:t>.</a:t>
            </a:r>
          </a:p>
          <a:p>
            <a:pPr marL="285750" indent="-285750" algn="just">
              <a:lnSpc>
                <a:spcPct val="150000"/>
              </a:lnSpc>
              <a:buFont typeface="Wingdings" panose="05000000000000000000" pitchFamily="2" charset="2"/>
              <a:buChar char="q"/>
            </a:pPr>
            <a:r>
              <a:rPr lang="en-US" sz="2000" b="1" dirty="0">
                <a:effectLst/>
                <a:latin typeface="Times New Roman" panose="02020603050405020304" pitchFamily="18" charset="0"/>
                <a:cs typeface="Times New Roman" panose="02020603050405020304" pitchFamily="18" charset="0"/>
              </a:rPr>
              <a:t>   Acting rationally</a:t>
            </a:r>
            <a:r>
              <a:rPr lang="en-US" sz="2000" b="0" dirty="0">
                <a:effectLst/>
                <a:latin typeface="Times New Roman" panose="02020603050405020304" pitchFamily="18" charset="0"/>
                <a:cs typeface="Times New Roman" panose="02020603050405020304" pitchFamily="18" charset="0"/>
              </a:rPr>
              <a:t>: acting in a manner that is meant to achieve a </a:t>
            </a:r>
            <a:r>
              <a:rPr lang="en-US" sz="2000" b="0" u="sng" dirty="0">
                <a:effectLst/>
                <a:latin typeface="Times New Roman" panose="02020603050405020304" pitchFamily="18" charset="0"/>
                <a:cs typeface="Times New Roman" panose="02020603050405020304" pitchFamily="18" charset="0"/>
              </a:rPr>
              <a:t>particular goal</a:t>
            </a:r>
            <a:r>
              <a:rPr lang="en-US" sz="2000" b="0" dirty="0">
                <a:effectLst/>
                <a:latin typeface="Times New Roman" panose="02020603050405020304" pitchFamily="18" charset="0"/>
                <a:cs typeface="Times New Roman" panose="02020603050405020304" pitchFamily="18" charset="0"/>
              </a:rPr>
              <a:t>.</a:t>
            </a:r>
          </a:p>
          <a:p>
            <a:pPr marL="450900" indent="-342900" algn="just">
              <a:lnSpc>
                <a:spcPct val="150000"/>
              </a:lnSpc>
              <a:spcAft>
                <a:spcPts val="1414"/>
              </a:spcAft>
              <a:buClr>
                <a:srgbClr val="000000"/>
              </a:buClr>
              <a:buSzPct val="100000"/>
              <a:buFont typeface="Arial" panose="020B0604020202020204" pitchFamily="34" charset="0"/>
              <a:buChar char="•"/>
            </a:pPr>
            <a:endParaRPr lang="en-US" sz="20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50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C9F6-4268-AAE8-00F6-7C646F37F455}"/>
              </a:ext>
            </a:extLst>
          </p:cNvPr>
          <p:cNvSpPr>
            <a:spLocks noGrp="1"/>
          </p:cNvSpPr>
          <p:nvPr>
            <p:ph type="title"/>
          </p:nvPr>
        </p:nvSpPr>
        <p:spPr>
          <a:xfrm>
            <a:off x="838200" y="365126"/>
            <a:ext cx="10515600" cy="825500"/>
          </a:xfrm>
        </p:spPr>
        <p:txBody>
          <a:bodyPr/>
          <a:lstStyle/>
          <a:p>
            <a:pPr algn="ctr"/>
            <a:r>
              <a:rPr lang="en-US" dirty="0"/>
              <a:t>Unsupervised learning </a:t>
            </a:r>
          </a:p>
        </p:txBody>
      </p:sp>
      <p:sp>
        <p:nvSpPr>
          <p:cNvPr id="3" name="Content Placeholder 2">
            <a:extLst>
              <a:ext uri="{FF2B5EF4-FFF2-40B4-BE49-F238E27FC236}">
                <a16:creationId xmlns:a16="http://schemas.microsoft.com/office/drawing/2014/main" id="{2663D3FC-2D0D-28C3-388F-3F3C717E5291}"/>
              </a:ext>
            </a:extLst>
          </p:cNvPr>
          <p:cNvSpPr>
            <a:spLocks noGrp="1"/>
          </p:cNvSpPr>
          <p:nvPr>
            <p:ph idx="1"/>
          </p:nvPr>
        </p:nvSpPr>
        <p:spPr>
          <a:xfrm>
            <a:off x="838200" y="1514475"/>
            <a:ext cx="10515600" cy="4662488"/>
          </a:xfrm>
        </p:spPr>
        <p:txBody>
          <a:bodyPr>
            <a:normAutofit/>
          </a:bodyPr>
          <a:lstStyle/>
          <a:p>
            <a:pPr algn="just">
              <a:lnSpc>
                <a:spcPct val="150000"/>
              </a:lnSpc>
            </a:pPr>
            <a:r>
              <a:rPr lang="en-US" sz="2200" b="0" dirty="0">
                <a:solidFill>
                  <a:srgbClr val="333333"/>
                </a:solidFill>
                <a:effectLst/>
                <a:latin typeface="Times New Roman" panose="02020603050405020304" pitchFamily="18" charset="0"/>
                <a:cs typeface="Times New Roman" panose="02020603050405020304" pitchFamily="18" charset="0"/>
              </a:rPr>
              <a:t>Unsupervised learning is a type of machine learning in which models are </a:t>
            </a:r>
            <a:r>
              <a:rPr lang="en-US" sz="2200" b="1" dirty="0">
                <a:solidFill>
                  <a:srgbClr val="333333"/>
                </a:solidFill>
                <a:effectLst/>
                <a:latin typeface="Times New Roman" panose="02020603050405020304" pitchFamily="18" charset="0"/>
                <a:cs typeface="Times New Roman" panose="02020603050405020304" pitchFamily="18" charset="0"/>
              </a:rPr>
              <a:t>trained</a:t>
            </a:r>
            <a:r>
              <a:rPr lang="en-US" sz="2200" b="0" dirty="0">
                <a:solidFill>
                  <a:srgbClr val="333333"/>
                </a:solidFill>
                <a:effectLst/>
                <a:latin typeface="Times New Roman" panose="02020603050405020304" pitchFamily="18" charset="0"/>
                <a:cs typeface="Times New Roman" panose="02020603050405020304" pitchFamily="18" charset="0"/>
              </a:rPr>
              <a:t> using </a:t>
            </a:r>
            <a:r>
              <a:rPr lang="en-US" sz="2200" b="1" dirty="0">
                <a:solidFill>
                  <a:srgbClr val="333333"/>
                </a:solidFill>
                <a:effectLst/>
                <a:latin typeface="Times New Roman" panose="02020603050405020304" pitchFamily="18" charset="0"/>
                <a:cs typeface="Times New Roman" panose="02020603050405020304" pitchFamily="18" charset="0"/>
              </a:rPr>
              <a:t>unlabeled dataset </a:t>
            </a:r>
            <a:r>
              <a:rPr lang="en-US" sz="2200" b="0" dirty="0">
                <a:solidFill>
                  <a:srgbClr val="333333"/>
                </a:solidFill>
                <a:effectLst/>
                <a:latin typeface="Times New Roman" panose="02020603050405020304" pitchFamily="18" charset="0"/>
                <a:cs typeface="Times New Roman" panose="02020603050405020304" pitchFamily="18" charset="0"/>
              </a:rPr>
              <a:t>and are allowed to act on that data without any </a:t>
            </a:r>
            <a:r>
              <a:rPr lang="en-US" sz="2200" b="1" dirty="0">
                <a:solidFill>
                  <a:srgbClr val="333333"/>
                </a:solidFill>
                <a:effectLst/>
                <a:latin typeface="Times New Roman" panose="02020603050405020304" pitchFamily="18" charset="0"/>
                <a:cs typeface="Times New Roman" panose="02020603050405020304" pitchFamily="18" charset="0"/>
              </a:rPr>
              <a:t>supervision</a:t>
            </a:r>
            <a:r>
              <a:rPr lang="en-US" sz="2200" b="0" dirty="0">
                <a:solidFill>
                  <a:srgbClr val="333333"/>
                </a:solidFill>
                <a:effectLst/>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Unsupervised machine learning </a:t>
            </a:r>
            <a:r>
              <a:rPr lang="en-US" sz="2200" b="0" i="0" dirty="0">
                <a:solidFill>
                  <a:srgbClr val="222222"/>
                </a:solidFill>
                <a:effectLst/>
                <a:highlight>
                  <a:srgbClr val="FFFF00"/>
                </a:highlight>
                <a:latin typeface="Times New Roman" panose="02020603050405020304" pitchFamily="18" charset="0"/>
                <a:cs typeface="Times New Roman" panose="02020603050405020304" pitchFamily="18" charset="0"/>
              </a:rPr>
              <a:t>finds</a:t>
            </a:r>
            <a:r>
              <a:rPr lang="en-US" sz="2200" b="0" i="0" dirty="0">
                <a:solidFill>
                  <a:srgbClr val="222222"/>
                </a:solidFill>
                <a:effectLst/>
                <a:latin typeface="Times New Roman" panose="02020603050405020304" pitchFamily="18" charset="0"/>
                <a:cs typeface="Times New Roman" panose="02020603050405020304" pitchFamily="18" charset="0"/>
              </a:rPr>
              <a:t> all kind of </a:t>
            </a:r>
            <a:r>
              <a:rPr lang="en-US" sz="2200" b="1" i="0" dirty="0">
                <a:solidFill>
                  <a:srgbClr val="222222"/>
                </a:solidFill>
                <a:effectLst/>
                <a:latin typeface="Times New Roman" panose="02020603050405020304" pitchFamily="18" charset="0"/>
                <a:cs typeface="Times New Roman" panose="02020603050405020304" pitchFamily="18" charset="0"/>
              </a:rPr>
              <a:t>unknown patterns in data.</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Unsupervised methods help you to find features which can be useful for</a:t>
            </a:r>
            <a:r>
              <a:rPr lang="en-US" sz="2200" b="1" i="0" dirty="0">
                <a:solidFill>
                  <a:srgbClr val="222222"/>
                </a:solidFill>
                <a:effectLst/>
                <a:latin typeface="Times New Roman" panose="02020603050405020304" pitchFamily="18" charset="0"/>
                <a:cs typeface="Times New Roman" panose="02020603050405020304" pitchFamily="18" charset="0"/>
              </a:rPr>
              <a:t> categorization</a:t>
            </a:r>
            <a:r>
              <a:rPr lang="en-US" sz="2200" b="0" i="0" dirty="0">
                <a:solidFill>
                  <a:srgbClr val="222222"/>
                </a:solidFill>
                <a:effectLst/>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It is taken place in </a:t>
            </a:r>
            <a:r>
              <a:rPr lang="en-US" sz="2200" b="1" i="0" dirty="0">
                <a:solidFill>
                  <a:srgbClr val="222222"/>
                </a:solidFill>
                <a:effectLst/>
                <a:latin typeface="Times New Roman" panose="02020603050405020304" pitchFamily="18" charset="0"/>
                <a:cs typeface="Times New Roman" panose="02020603050405020304" pitchFamily="18" charset="0"/>
              </a:rPr>
              <a:t>real time</a:t>
            </a:r>
            <a:r>
              <a:rPr lang="en-US" sz="2200" b="0" i="0" dirty="0">
                <a:solidFill>
                  <a:srgbClr val="222222"/>
                </a:solidFill>
                <a:effectLst/>
                <a:latin typeface="Times New Roman" panose="02020603050405020304" pitchFamily="18" charset="0"/>
                <a:cs typeface="Times New Roman" panose="02020603050405020304" pitchFamily="18" charset="0"/>
              </a:rPr>
              <a:t>, so all the input data to be analyzed and labeled in the presence of learners.</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It is </a:t>
            </a:r>
            <a:r>
              <a:rPr lang="en-US" sz="2200" b="1" i="0" dirty="0">
                <a:solidFill>
                  <a:srgbClr val="222222"/>
                </a:solidFill>
                <a:effectLst/>
                <a:latin typeface="Times New Roman" panose="02020603050405020304" pitchFamily="18" charset="0"/>
                <a:cs typeface="Times New Roman" panose="02020603050405020304" pitchFamily="18" charset="0"/>
              </a:rPr>
              <a:t>easier</a:t>
            </a:r>
            <a:r>
              <a:rPr lang="en-US" sz="2200" b="0" i="0" dirty="0">
                <a:solidFill>
                  <a:srgbClr val="222222"/>
                </a:solidFill>
                <a:effectLst/>
                <a:latin typeface="Times New Roman" panose="02020603050405020304" pitchFamily="18" charset="0"/>
                <a:cs typeface="Times New Roman" panose="02020603050405020304" pitchFamily="18" charset="0"/>
              </a:rPr>
              <a:t> to get unlabeled data from a computer than labeled data, which needs manual intervention.</a:t>
            </a:r>
          </a:p>
        </p:txBody>
      </p:sp>
    </p:spTree>
    <p:extLst>
      <p:ext uri="{BB962C8B-B14F-4D97-AF65-F5344CB8AC3E}">
        <p14:creationId xmlns:p14="http://schemas.microsoft.com/office/powerpoint/2010/main" val="3194480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4EBE-844D-5A69-70D7-D0EFD69D0AE2}"/>
              </a:ext>
            </a:extLst>
          </p:cNvPr>
          <p:cNvSpPr>
            <a:spLocks noGrp="1"/>
          </p:cNvSpPr>
          <p:nvPr>
            <p:ph type="title"/>
          </p:nvPr>
        </p:nvSpPr>
        <p:spPr/>
        <p:txBody>
          <a:bodyPr/>
          <a:lstStyle/>
          <a:p>
            <a:pPr algn="ctr"/>
            <a:r>
              <a:rPr lang="en-US" dirty="0"/>
              <a:t>Unsupervised learning. Types </a:t>
            </a:r>
          </a:p>
        </p:txBody>
      </p:sp>
      <p:sp>
        <p:nvSpPr>
          <p:cNvPr id="3" name="Content Placeholder 2">
            <a:extLst>
              <a:ext uri="{FF2B5EF4-FFF2-40B4-BE49-F238E27FC236}">
                <a16:creationId xmlns:a16="http://schemas.microsoft.com/office/drawing/2014/main" id="{979005FD-6D05-AD91-45FB-27035BEFAA6A}"/>
              </a:ext>
            </a:extLst>
          </p:cNvPr>
          <p:cNvSpPr>
            <a:spLocks noGrp="1"/>
          </p:cNvSpPr>
          <p:nvPr>
            <p:ph idx="1"/>
          </p:nvPr>
        </p:nvSpPr>
        <p:spPr/>
        <p:txBody>
          <a:bodyPr>
            <a:normAutofit/>
          </a:bodyPr>
          <a:lstStyle/>
          <a:p>
            <a:pPr>
              <a:lnSpc>
                <a:spcPct val="150000"/>
              </a:lnSpc>
            </a:pPr>
            <a:r>
              <a:rPr lang="en-US" sz="2200" b="0" i="0" dirty="0">
                <a:effectLst/>
                <a:latin typeface="Times New Roman" panose="02020603050405020304" pitchFamily="18" charset="0"/>
                <a:cs typeface="Times New Roman" panose="02020603050405020304" pitchFamily="18" charset="0"/>
              </a:rPr>
              <a:t>Unsupervised learning can be separated into three:</a:t>
            </a:r>
            <a:endParaRPr lang="en-US" sz="2200" b="0" i="0" dirty="0">
              <a:solidFill>
                <a:srgbClr val="4D5968"/>
              </a:solidFill>
              <a:effectLst/>
              <a:latin typeface="Times New Roman" panose="02020603050405020304" pitchFamily="18" charset="0"/>
              <a:cs typeface="Times New Roman" panose="02020603050405020304" pitchFamily="18" charset="0"/>
            </a:endParaRPr>
          </a:p>
          <a:p>
            <a:pPr algn="l">
              <a:lnSpc>
                <a:spcPct val="150000"/>
              </a:lnSpc>
              <a:buFont typeface="Wingdings" panose="05000000000000000000" pitchFamily="2" charset="2"/>
              <a:buChar char="q"/>
            </a:pPr>
            <a:r>
              <a:rPr lang="en-US" sz="2200" b="1" i="0" dirty="0">
                <a:effectLst/>
                <a:latin typeface="Times New Roman" panose="02020603050405020304" pitchFamily="18" charset="0"/>
                <a:cs typeface="Times New Roman" panose="02020603050405020304" pitchFamily="18" charset="0"/>
              </a:rPr>
              <a:t>Association rule mining</a:t>
            </a:r>
          </a:p>
          <a:p>
            <a:pPr algn="l">
              <a:lnSpc>
                <a:spcPct val="150000"/>
              </a:lnSpc>
              <a:buFont typeface="Wingdings" panose="05000000000000000000" pitchFamily="2" charset="2"/>
              <a:buChar char="q"/>
            </a:pPr>
            <a:r>
              <a:rPr lang="en-US" sz="2200" b="1" i="0" u="sng" dirty="0">
                <a:effectLst/>
                <a:highlight>
                  <a:srgbClr val="FFFF00"/>
                </a:highlight>
                <a:latin typeface="Times New Roman" panose="02020603050405020304" pitchFamily="18" charset="0"/>
                <a:cs typeface="Times New Roman" panose="02020603050405020304" pitchFamily="18" charset="0"/>
              </a:rPr>
              <a:t>Clustering</a:t>
            </a:r>
          </a:p>
          <a:p>
            <a:pPr algn="l">
              <a:lnSpc>
                <a:spcPct val="150000"/>
              </a:lnSpc>
              <a:buFont typeface="Wingdings" panose="05000000000000000000" pitchFamily="2" charset="2"/>
              <a:buChar char="q"/>
            </a:pPr>
            <a:r>
              <a:rPr lang="en-US" sz="2200" b="1" i="0" dirty="0">
                <a:effectLst/>
                <a:latin typeface="Times New Roman" panose="02020603050405020304" pitchFamily="18" charset="0"/>
                <a:cs typeface="Times New Roman" panose="02020603050405020304" pitchFamily="18" charset="0"/>
              </a:rPr>
              <a:t>Recommendation system</a:t>
            </a:r>
          </a:p>
          <a:p>
            <a:pPr>
              <a:lnSpc>
                <a:spcPct val="150000"/>
              </a:lnSpc>
            </a:pPr>
            <a:r>
              <a:rPr lang="en-US" sz="2200" b="1" i="0" dirty="0">
                <a:solidFill>
                  <a:srgbClr val="0D0D0D"/>
                </a:solidFill>
                <a:effectLst/>
                <a:latin typeface="Times New Roman" panose="02020603050405020304" pitchFamily="18" charset="0"/>
                <a:cs typeface="Times New Roman" panose="02020603050405020304" pitchFamily="18" charset="0"/>
              </a:rPr>
              <a:t>Clustering</a:t>
            </a:r>
            <a:r>
              <a:rPr lang="en-US" sz="2200" b="0" i="0" dirty="0">
                <a:solidFill>
                  <a:srgbClr val="0D0D0D"/>
                </a:solidFill>
                <a:effectLst/>
                <a:latin typeface="Times New Roman" panose="02020603050405020304" pitchFamily="18" charset="0"/>
                <a:cs typeface="Times New Roman" panose="02020603050405020304" pitchFamily="18" charset="0"/>
              </a:rPr>
              <a:t>: The clustering technique refers to grouping objects into clusters based on parameters such as similarities or differences between objects. </a:t>
            </a:r>
            <a:r>
              <a:rPr lang="en-US" sz="2200" b="0" i="0" u="sng" dirty="0">
                <a:solidFill>
                  <a:srgbClr val="0D0D0D"/>
                </a:solidFill>
                <a:effectLst/>
                <a:latin typeface="Times New Roman" panose="02020603050405020304" pitchFamily="18" charset="0"/>
                <a:cs typeface="Times New Roman" panose="02020603050405020304" pitchFamily="18" charset="0"/>
              </a:rPr>
              <a:t>For example, grouping customers by the products they purchase.</a:t>
            </a:r>
          </a:p>
        </p:txBody>
      </p:sp>
    </p:spTree>
    <p:extLst>
      <p:ext uri="{BB962C8B-B14F-4D97-AF65-F5344CB8AC3E}">
        <p14:creationId xmlns:p14="http://schemas.microsoft.com/office/powerpoint/2010/main" val="2321923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DCC4-EEC7-5054-22FA-173AC1C72543}"/>
              </a:ext>
            </a:extLst>
          </p:cNvPr>
          <p:cNvSpPr>
            <a:spLocks noGrp="1"/>
          </p:cNvSpPr>
          <p:nvPr>
            <p:ph type="title"/>
          </p:nvPr>
        </p:nvSpPr>
        <p:spPr/>
        <p:txBody>
          <a:bodyPr/>
          <a:lstStyle/>
          <a:p>
            <a:pPr algn="ctr"/>
            <a:r>
              <a:rPr lang="en-US" dirty="0"/>
              <a:t>Unsupervised learning. Training </a:t>
            </a:r>
          </a:p>
        </p:txBody>
      </p:sp>
      <p:pic>
        <p:nvPicPr>
          <p:cNvPr id="4" name="Content Placeholder 3">
            <a:extLst>
              <a:ext uri="{FF2B5EF4-FFF2-40B4-BE49-F238E27FC236}">
                <a16:creationId xmlns:a16="http://schemas.microsoft.com/office/drawing/2014/main" id="{01C5F009-6FA9-9802-1F64-3175DF091C67}"/>
              </a:ext>
            </a:extLst>
          </p:cNvPr>
          <p:cNvPicPr>
            <a:picLocks noGrp="1" noChangeAspect="1"/>
          </p:cNvPicPr>
          <p:nvPr>
            <p:ph idx="1"/>
          </p:nvPr>
        </p:nvPicPr>
        <p:blipFill>
          <a:blip r:embed="rId2"/>
          <a:stretch>
            <a:fillRect/>
          </a:stretch>
        </p:blipFill>
        <p:spPr>
          <a:xfrm>
            <a:off x="4925055" y="2437209"/>
            <a:ext cx="6971670" cy="2913856"/>
          </a:xfrm>
          <a:prstGeom prst="rect">
            <a:avLst/>
          </a:prstGeom>
        </p:spPr>
      </p:pic>
      <p:sp>
        <p:nvSpPr>
          <p:cNvPr id="5" name="TextBox 4">
            <a:extLst>
              <a:ext uri="{FF2B5EF4-FFF2-40B4-BE49-F238E27FC236}">
                <a16:creationId xmlns:a16="http://schemas.microsoft.com/office/drawing/2014/main" id="{D92E0BC5-E311-A1F0-5846-CB787FAD0EA4}"/>
              </a:ext>
            </a:extLst>
          </p:cNvPr>
          <p:cNvSpPr txBox="1"/>
          <p:nvPr/>
        </p:nvSpPr>
        <p:spPr>
          <a:xfrm>
            <a:off x="544867" y="1779987"/>
            <a:ext cx="6094520" cy="3078535"/>
          </a:xfrm>
          <a:prstGeom prst="rect">
            <a:avLst/>
          </a:prstGeom>
          <a:noFill/>
        </p:spPr>
        <p:txBody>
          <a:bodyPr wrap="square">
            <a:spAutoFit/>
          </a:bodyPr>
          <a:lstStyle/>
          <a:p>
            <a:pPr algn="just">
              <a:lnSpc>
                <a:spcPct val="150000"/>
              </a:lnSpc>
            </a:pPr>
            <a:r>
              <a:rPr lang="en-US" sz="2200" b="0" i="0" dirty="0">
                <a:solidFill>
                  <a:srgbClr val="262626"/>
                </a:solidFill>
                <a:effectLst/>
                <a:latin typeface="Times New Roman" panose="02020603050405020304" pitchFamily="18" charset="0"/>
                <a:cs typeface="Times New Roman" panose="02020603050405020304" pitchFamily="18" charset="0"/>
              </a:rPr>
              <a:t>The </a:t>
            </a:r>
            <a:r>
              <a:rPr lang="en-US" sz="2200" b="1" i="0" dirty="0">
                <a:solidFill>
                  <a:srgbClr val="262626"/>
                </a:solidFill>
                <a:effectLst/>
                <a:latin typeface="Times New Roman" panose="02020603050405020304" pitchFamily="18" charset="0"/>
                <a:cs typeface="Times New Roman" panose="02020603050405020304" pitchFamily="18" charset="0"/>
              </a:rPr>
              <a:t>training dataset steps:</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Get data (unlabeled)</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Clean, Prepare &amp; Manipulate Data</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Train Model</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Test Model</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Improve</a:t>
            </a:r>
          </a:p>
        </p:txBody>
      </p:sp>
    </p:spTree>
    <p:extLst>
      <p:ext uri="{BB962C8B-B14F-4D97-AF65-F5344CB8AC3E}">
        <p14:creationId xmlns:p14="http://schemas.microsoft.com/office/powerpoint/2010/main" val="4111133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58BF-8AAC-7106-8160-0578D01BA208}"/>
              </a:ext>
            </a:extLst>
          </p:cNvPr>
          <p:cNvSpPr>
            <a:spLocks noGrp="1"/>
          </p:cNvSpPr>
          <p:nvPr>
            <p:ph type="title"/>
          </p:nvPr>
        </p:nvSpPr>
        <p:spPr/>
        <p:txBody>
          <a:bodyPr/>
          <a:lstStyle/>
          <a:p>
            <a:pPr algn="ctr"/>
            <a:r>
              <a:rPr lang="en-US" dirty="0"/>
              <a:t>Unsupervised learning. Usage </a:t>
            </a:r>
          </a:p>
        </p:txBody>
      </p:sp>
      <p:pic>
        <p:nvPicPr>
          <p:cNvPr id="4098" name="Picture 2">
            <a:extLst>
              <a:ext uri="{FF2B5EF4-FFF2-40B4-BE49-F238E27FC236}">
                <a16:creationId xmlns:a16="http://schemas.microsoft.com/office/drawing/2014/main" id="{40D93ADE-040D-1C40-1904-A2B83CC09F35}"/>
              </a:ext>
            </a:extLst>
          </p:cNvPr>
          <p:cNvPicPr>
            <a:picLocks noGrp="1" noChangeAspect="1" noChangeArrowheads="1"/>
          </p:cNvPicPr>
          <p:nvPr>
            <p:ph idx="1"/>
          </p:nvPr>
        </p:nvPicPr>
        <p:blipFill>
          <a:blip r:embed="rId2" cstate="hqprint">
            <a:extLst>
              <a:ext uri="{28A0092B-C50C-407E-A947-70E740481C1C}">
                <a14:useLocalDpi xmlns:a14="http://schemas.microsoft.com/office/drawing/2010/main" val="0"/>
              </a:ext>
            </a:extLst>
          </a:blip>
          <a:srcRect/>
          <a:stretch>
            <a:fillRect/>
          </a:stretch>
        </p:blipFill>
        <p:spPr bwMode="auto">
          <a:xfrm>
            <a:off x="5761561" y="4371974"/>
            <a:ext cx="6001814" cy="23114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B37FD4-AF1D-64EB-7EB5-C5C465674C25}"/>
              </a:ext>
            </a:extLst>
          </p:cNvPr>
          <p:cNvSpPr txBox="1"/>
          <p:nvPr/>
        </p:nvSpPr>
        <p:spPr>
          <a:xfrm>
            <a:off x="418036" y="2108001"/>
            <a:ext cx="10687050" cy="2062872"/>
          </a:xfrm>
          <a:prstGeom prst="rect">
            <a:avLst/>
          </a:prstGeom>
          <a:noFill/>
        </p:spPr>
        <p:txBody>
          <a:bodyPr wrap="square">
            <a:spAutoFit/>
          </a:bodyPr>
          <a:lstStyle/>
          <a:p>
            <a:pPr algn="just"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Explore the structure of the information and </a:t>
            </a:r>
            <a:r>
              <a:rPr lang="en-US" sz="2200" b="1" i="0" dirty="0">
                <a:effectLst/>
                <a:latin typeface="Times New Roman" panose="02020603050405020304" pitchFamily="18" charset="0"/>
                <a:cs typeface="Times New Roman" panose="02020603050405020304" pitchFamily="18" charset="0"/>
              </a:rPr>
              <a:t>detect</a:t>
            </a:r>
            <a:r>
              <a:rPr lang="en-US" sz="2200" b="0" i="0" dirty="0">
                <a:effectLst/>
                <a:latin typeface="Times New Roman" panose="02020603050405020304" pitchFamily="18" charset="0"/>
                <a:cs typeface="Times New Roman" panose="02020603050405020304" pitchFamily="18" charset="0"/>
              </a:rPr>
              <a:t> </a:t>
            </a:r>
            <a:r>
              <a:rPr lang="en-US" sz="2200" b="1" i="0" dirty="0">
                <a:effectLst/>
                <a:latin typeface="Times New Roman" panose="02020603050405020304" pitchFamily="18" charset="0"/>
                <a:cs typeface="Times New Roman" panose="02020603050405020304" pitchFamily="18" charset="0"/>
              </a:rPr>
              <a:t>distinct patterns</a:t>
            </a:r>
            <a:r>
              <a:rPr lang="en-US" sz="2200" b="0" i="0" dirty="0">
                <a:effectLst/>
                <a:latin typeface="Times New Roman" panose="02020603050405020304" pitchFamily="18" charset="0"/>
                <a:cs typeface="Times New Roman" panose="02020603050405020304" pitchFamily="18" charset="0"/>
              </a:rPr>
              <a:t>.</a:t>
            </a:r>
          </a:p>
          <a:p>
            <a:pPr algn="just"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Extract </a:t>
            </a:r>
            <a:r>
              <a:rPr lang="en-US" sz="2200" b="1" i="0" dirty="0">
                <a:effectLst/>
                <a:latin typeface="Times New Roman" panose="02020603050405020304" pitchFamily="18" charset="0"/>
                <a:cs typeface="Times New Roman" panose="02020603050405020304" pitchFamily="18" charset="0"/>
              </a:rPr>
              <a:t>valuable insights</a:t>
            </a:r>
            <a:r>
              <a:rPr lang="en-US" sz="2200" b="0" i="0" dirty="0">
                <a:effectLst/>
                <a:latin typeface="Times New Roman" panose="02020603050405020304" pitchFamily="18" charset="0"/>
                <a:cs typeface="Times New Roman" panose="02020603050405020304" pitchFamily="18" charset="0"/>
              </a:rPr>
              <a:t>.</a:t>
            </a:r>
          </a:p>
          <a:p>
            <a:pPr algn="just"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Implement this into its operation in order to </a:t>
            </a:r>
            <a:r>
              <a:rPr lang="en-US" sz="2200" b="1" i="0" dirty="0">
                <a:effectLst/>
                <a:latin typeface="Times New Roman" panose="02020603050405020304" pitchFamily="18" charset="0"/>
                <a:cs typeface="Times New Roman" panose="02020603050405020304" pitchFamily="18" charset="0"/>
              </a:rPr>
              <a:t>increase</a:t>
            </a:r>
            <a:r>
              <a:rPr lang="en-US" sz="2200" b="0" i="0" dirty="0">
                <a:effectLst/>
                <a:latin typeface="Times New Roman" panose="02020603050405020304" pitchFamily="18" charset="0"/>
                <a:cs typeface="Times New Roman" panose="02020603050405020304" pitchFamily="18" charset="0"/>
              </a:rPr>
              <a:t> the efficiency of </a:t>
            </a:r>
            <a:r>
              <a:rPr lang="en-US" sz="2200" b="1" i="0" dirty="0">
                <a:effectLst/>
                <a:latin typeface="Times New Roman" panose="02020603050405020304" pitchFamily="18" charset="0"/>
                <a:cs typeface="Times New Roman" panose="02020603050405020304" pitchFamily="18" charset="0"/>
              </a:rPr>
              <a:t>the decision-making process.</a:t>
            </a:r>
          </a:p>
        </p:txBody>
      </p:sp>
    </p:spTree>
    <p:extLst>
      <p:ext uri="{BB962C8B-B14F-4D97-AF65-F5344CB8AC3E}">
        <p14:creationId xmlns:p14="http://schemas.microsoft.com/office/powerpoint/2010/main" val="2491297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9EAB-09C8-17C5-C05C-88C46F31A6E7}"/>
              </a:ext>
            </a:extLst>
          </p:cNvPr>
          <p:cNvSpPr>
            <a:spLocks noGrp="1"/>
          </p:cNvSpPr>
          <p:nvPr>
            <p:ph type="title"/>
          </p:nvPr>
        </p:nvSpPr>
        <p:spPr>
          <a:xfrm>
            <a:off x="838200" y="365126"/>
            <a:ext cx="10515600" cy="1149350"/>
          </a:xfrm>
        </p:spPr>
        <p:txBody>
          <a:bodyPr/>
          <a:lstStyle/>
          <a:p>
            <a:pPr algn="ctr"/>
            <a:r>
              <a:rPr lang="en-US" b="1" i="0" dirty="0">
                <a:solidFill>
                  <a:srgbClr val="232C39"/>
                </a:solidFill>
                <a:effectLst/>
                <a:latin typeface="Nunito Sans" pitchFamily="2" charset="0"/>
              </a:rPr>
              <a:t>Applications of Unsupervised Learning</a:t>
            </a:r>
            <a:endParaRPr lang="en-US" dirty="0"/>
          </a:p>
        </p:txBody>
      </p:sp>
      <p:sp>
        <p:nvSpPr>
          <p:cNvPr id="3" name="Content Placeholder 2">
            <a:extLst>
              <a:ext uri="{FF2B5EF4-FFF2-40B4-BE49-F238E27FC236}">
                <a16:creationId xmlns:a16="http://schemas.microsoft.com/office/drawing/2014/main" id="{0F128DC9-B081-3F32-7F2F-57CBEAB616C1}"/>
              </a:ext>
            </a:extLst>
          </p:cNvPr>
          <p:cNvSpPr>
            <a:spLocks noGrp="1"/>
          </p:cNvSpPr>
          <p:nvPr>
            <p:ph idx="1"/>
          </p:nvPr>
        </p:nvSpPr>
        <p:spPr>
          <a:xfrm>
            <a:off x="838200" y="1638300"/>
            <a:ext cx="10515600" cy="5067299"/>
          </a:xfrm>
        </p:spPr>
        <p:txBody>
          <a:bodyPr>
            <a:normAutofit fontScale="92500" lnSpcReduction="10000"/>
          </a:bodyPr>
          <a:lstStyle/>
          <a:p>
            <a:pPr marL="0" indent="0">
              <a:lnSpc>
                <a:spcPct val="150000"/>
              </a:lnSpc>
              <a:buNone/>
            </a:pPr>
            <a:r>
              <a:rPr lang="en-US" sz="2200" b="0" i="0" dirty="0">
                <a:effectLst/>
                <a:latin typeface="Times New Roman" panose="02020603050405020304" pitchFamily="18" charset="0"/>
                <a:cs typeface="Times New Roman" panose="02020603050405020304" pitchFamily="18" charset="0"/>
              </a:rPr>
              <a:t>As the world data is increasing tremendously every day, unsupervised learning has many applications.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Grocery shop or e-commerce store/ marketplace:</a:t>
            </a:r>
            <a:r>
              <a:rPr lang="en-US" sz="2200" b="0" i="0" dirty="0">
                <a:effectLst/>
                <a:latin typeface="Times New Roman" panose="02020603050405020304" pitchFamily="18" charset="0"/>
                <a:cs typeface="Times New Roman" panose="02020603050405020304" pitchFamily="18" charset="0"/>
              </a:rPr>
              <a:t>​ Extract Association rules from customers transactional data and recommendations for consumers to buy products.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Social media platform:</a:t>
            </a:r>
            <a:r>
              <a:rPr lang="en-US" sz="2200" b="0" i="0" dirty="0">
                <a:effectLst/>
                <a:latin typeface="Times New Roman" panose="02020603050405020304" pitchFamily="18" charset="0"/>
                <a:cs typeface="Times New Roman" panose="02020603050405020304" pitchFamily="18" charset="0"/>
              </a:rPr>
              <a:t>​ Extract relationships with different users to suggest products or services. Recommend new people for social connect.</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Services: </a:t>
            </a:r>
            <a:r>
              <a:rPr lang="en-US" sz="2200" b="0" i="0" dirty="0">
                <a:effectLst/>
                <a:latin typeface="Times New Roman" panose="02020603050405020304" pitchFamily="18" charset="0"/>
                <a:cs typeface="Times New Roman" panose="02020603050405020304" pitchFamily="18" charset="0"/>
              </a:rPr>
              <a:t>​Recommendations of travel services, a recommendation of houses to rent, or matchmaking services.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Banking:</a:t>
            </a:r>
            <a:r>
              <a:rPr lang="en-US" sz="2200" b="0" i="0" dirty="0">
                <a:effectLst/>
                <a:latin typeface="Times New Roman" panose="02020603050405020304" pitchFamily="18" charset="0"/>
                <a:cs typeface="Times New Roman" panose="02020603050405020304" pitchFamily="18" charset="0"/>
              </a:rPr>
              <a:t>​ Cluster customers based on their financial transactions. Cluster fraudulent transaction for fraud detection.</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4133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B23B-5B4B-FE62-4D25-215493F74252}"/>
              </a:ext>
            </a:extLst>
          </p:cNvPr>
          <p:cNvSpPr>
            <a:spLocks noGrp="1"/>
          </p:cNvSpPr>
          <p:nvPr>
            <p:ph type="title"/>
          </p:nvPr>
        </p:nvSpPr>
        <p:spPr>
          <a:xfrm>
            <a:off x="838200" y="365125"/>
            <a:ext cx="10515600" cy="949325"/>
          </a:xfrm>
        </p:spPr>
        <p:txBody>
          <a:bodyPr/>
          <a:lstStyle/>
          <a:p>
            <a:pPr algn="ctr"/>
            <a:r>
              <a:rPr lang="en-US" b="1" i="0" dirty="0">
                <a:solidFill>
                  <a:srgbClr val="232C39"/>
                </a:solidFill>
                <a:effectLst/>
                <a:latin typeface="Nunito Sans" pitchFamily="2" charset="0"/>
              </a:rPr>
              <a:t>Applications of Unsupervised Learning</a:t>
            </a:r>
            <a:endParaRPr lang="en-US" dirty="0"/>
          </a:p>
        </p:txBody>
      </p:sp>
      <p:sp>
        <p:nvSpPr>
          <p:cNvPr id="3" name="Content Placeholder 2">
            <a:extLst>
              <a:ext uri="{FF2B5EF4-FFF2-40B4-BE49-F238E27FC236}">
                <a16:creationId xmlns:a16="http://schemas.microsoft.com/office/drawing/2014/main" id="{FB4F54DF-436A-8035-FDEE-50973E55D183}"/>
              </a:ext>
            </a:extLst>
          </p:cNvPr>
          <p:cNvSpPr>
            <a:spLocks noGrp="1"/>
          </p:cNvSpPr>
          <p:nvPr>
            <p:ph idx="1"/>
          </p:nvPr>
        </p:nvSpPr>
        <p:spPr>
          <a:xfrm>
            <a:off x="838200" y="1485900"/>
            <a:ext cx="10515600" cy="4691063"/>
          </a:xfrm>
        </p:spPr>
        <p:txBody>
          <a:bodyPr>
            <a:normAutofit fontScale="92500" lnSpcReduction="10000"/>
          </a:bodyPr>
          <a:lstStyle/>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Politics:</a:t>
            </a:r>
            <a:r>
              <a:rPr lang="en-US" sz="2200" b="0" i="0" dirty="0">
                <a:effectLst/>
                <a:latin typeface="Times New Roman" panose="02020603050405020304" pitchFamily="18" charset="0"/>
                <a:cs typeface="Times New Roman" panose="02020603050405020304" pitchFamily="18" charset="0"/>
              </a:rPr>
              <a:t>​ Cluster voter’s opinions about chances of a win for a particular party.</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Data visualization:</a:t>
            </a:r>
            <a:r>
              <a:rPr lang="en-US" sz="2200" b="0" i="0" dirty="0">
                <a:effectLst/>
                <a:latin typeface="Times New Roman" panose="02020603050405020304" pitchFamily="18" charset="0"/>
                <a:cs typeface="Times New Roman" panose="02020603050405020304" pitchFamily="18" charset="0"/>
              </a:rPr>
              <a:t> With clustering and ​t-distributed Stochastic Neighbor​ Embedding​ (t-SNE), we can visualize high-dimensional data. Also, this can be used for dimensionality reduction.</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Entertainment:</a:t>
            </a:r>
            <a:r>
              <a:rPr lang="en-US" sz="2200" b="0" i="0" dirty="0">
                <a:effectLst/>
                <a:latin typeface="Times New Roman" panose="02020603050405020304" pitchFamily="18" charset="0"/>
                <a:cs typeface="Times New Roman" panose="02020603050405020304" pitchFamily="18" charset="0"/>
              </a:rPr>
              <a:t>​ Recommendations for movies, music, as Netflix and Amazon are doing.</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Image segmentation:</a:t>
            </a:r>
            <a:r>
              <a:rPr lang="en-US" sz="2200" b="0" i="0" dirty="0">
                <a:effectLst/>
                <a:latin typeface="Times New Roman" panose="02020603050405020304" pitchFamily="18" charset="0"/>
                <a:cs typeface="Times New Roman" panose="02020603050405020304" pitchFamily="18" charset="0"/>
              </a:rPr>
              <a:t>​ Cluster images portions based on nearest pixel values.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Content:</a:t>
            </a:r>
            <a:r>
              <a:rPr lang="en-US" sz="2200" b="0" i="0" dirty="0">
                <a:effectLst/>
                <a:latin typeface="Times New Roman" panose="02020603050405020304" pitchFamily="18" charset="0"/>
                <a:cs typeface="Times New Roman" panose="02020603050405020304" pitchFamily="18" charset="0"/>
              </a:rPr>
              <a:t>​ personalized newspapers, recommendations of Web pages, e-learning applications, and email filters.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Structural discovery:</a:t>
            </a:r>
            <a:r>
              <a:rPr lang="en-US" sz="2200" b="0" i="0" dirty="0">
                <a:effectLst/>
                <a:latin typeface="Times New Roman" panose="02020603050405020304" pitchFamily="18" charset="0"/>
                <a:cs typeface="Times New Roman" panose="02020603050405020304" pitchFamily="18" charset="0"/>
              </a:rPr>
              <a:t> With clustering, we can discover any hidden structure in the data—cluster twitter data for sentiment analysis.</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4007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B6A7-BF00-EB7E-C5EA-F22FDBCFBE72}"/>
              </a:ext>
            </a:extLst>
          </p:cNvPr>
          <p:cNvSpPr>
            <a:spLocks noGrp="1"/>
          </p:cNvSpPr>
          <p:nvPr>
            <p:ph type="title"/>
          </p:nvPr>
        </p:nvSpPr>
        <p:spPr/>
        <p:txBody>
          <a:bodyPr/>
          <a:lstStyle/>
          <a:p>
            <a:pPr algn="ctr"/>
            <a:r>
              <a:rPr lang="en-US" b="0" i="0" dirty="0">
                <a:effectLst/>
                <a:latin typeface="erdana"/>
              </a:rPr>
              <a:t>Advantages of Unsupervised Learning</a:t>
            </a:r>
            <a:endParaRPr lang="en-US" dirty="0"/>
          </a:p>
        </p:txBody>
      </p:sp>
      <p:sp>
        <p:nvSpPr>
          <p:cNvPr id="3" name="Content Placeholder 2">
            <a:extLst>
              <a:ext uri="{FF2B5EF4-FFF2-40B4-BE49-F238E27FC236}">
                <a16:creationId xmlns:a16="http://schemas.microsoft.com/office/drawing/2014/main" id="{823249B5-62EC-FB3D-1A6A-C39B4522A223}"/>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200" b="1" i="0" dirty="0">
                <a:solidFill>
                  <a:srgbClr val="000000"/>
                </a:solidFill>
                <a:effectLst/>
                <a:latin typeface="Times New Roman" panose="02020603050405020304" pitchFamily="18" charset="0"/>
                <a:cs typeface="Times New Roman" panose="02020603050405020304" pitchFamily="18" charset="0"/>
              </a:rPr>
              <a:t>Unsupervised learning </a:t>
            </a:r>
            <a:r>
              <a:rPr lang="en-US" sz="2200" b="0" i="0" dirty="0">
                <a:solidFill>
                  <a:srgbClr val="000000"/>
                </a:solidFill>
                <a:effectLst/>
                <a:latin typeface="Times New Roman" panose="02020603050405020304" pitchFamily="18" charset="0"/>
                <a:cs typeface="Times New Roman" panose="02020603050405020304" pitchFamily="18" charset="0"/>
              </a:rPr>
              <a:t>is used for </a:t>
            </a:r>
            <a:r>
              <a:rPr lang="en-US" sz="2200" b="1" i="0" dirty="0">
                <a:solidFill>
                  <a:srgbClr val="000000"/>
                </a:solidFill>
                <a:effectLst/>
                <a:latin typeface="Times New Roman" panose="02020603050405020304" pitchFamily="18" charset="0"/>
                <a:cs typeface="Times New Roman" panose="02020603050405020304" pitchFamily="18" charset="0"/>
              </a:rPr>
              <a:t>more complex tasks </a:t>
            </a:r>
            <a:r>
              <a:rPr lang="en-US" sz="2200" b="0" i="0" dirty="0">
                <a:solidFill>
                  <a:srgbClr val="000000"/>
                </a:solidFill>
                <a:effectLst/>
                <a:latin typeface="Times New Roman" panose="02020603050405020304" pitchFamily="18" charset="0"/>
                <a:cs typeface="Times New Roman" panose="02020603050405020304" pitchFamily="18" charset="0"/>
              </a:rPr>
              <a:t>as compared to supervised learning because, in unsupervised learning, we do not have </a:t>
            </a:r>
            <a:r>
              <a:rPr lang="en-US" sz="2200" b="1" i="0" dirty="0">
                <a:solidFill>
                  <a:srgbClr val="000000"/>
                </a:solidFill>
                <a:effectLst/>
                <a:latin typeface="Times New Roman" panose="02020603050405020304" pitchFamily="18" charset="0"/>
                <a:cs typeface="Times New Roman" panose="02020603050405020304" pitchFamily="18" charset="0"/>
              </a:rPr>
              <a:t>labeled input data</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Unsupervised learning is preferable as it is easy to get </a:t>
            </a:r>
            <a:r>
              <a:rPr lang="en-US" sz="2200" b="1" i="0" dirty="0">
                <a:solidFill>
                  <a:srgbClr val="000000"/>
                </a:solidFill>
                <a:effectLst/>
                <a:latin typeface="Times New Roman" panose="02020603050405020304" pitchFamily="18" charset="0"/>
                <a:cs typeface="Times New Roman" panose="02020603050405020304" pitchFamily="18" charset="0"/>
              </a:rPr>
              <a:t>unlabeled</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data</a:t>
            </a:r>
            <a:r>
              <a:rPr lang="en-US" sz="2200" b="0" i="0" dirty="0">
                <a:solidFill>
                  <a:srgbClr val="000000"/>
                </a:solidFill>
                <a:effectLst/>
                <a:latin typeface="Times New Roman" panose="02020603050405020304" pitchFamily="18" charset="0"/>
                <a:cs typeface="Times New Roman" panose="02020603050405020304" pitchFamily="18" charset="0"/>
              </a:rPr>
              <a:t> in comparison to labeled data.</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6898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62BD-9480-3566-AED4-91EB92836EC9}"/>
              </a:ext>
            </a:extLst>
          </p:cNvPr>
          <p:cNvSpPr>
            <a:spLocks noGrp="1"/>
          </p:cNvSpPr>
          <p:nvPr>
            <p:ph type="title"/>
          </p:nvPr>
        </p:nvSpPr>
        <p:spPr/>
        <p:txBody>
          <a:bodyPr/>
          <a:lstStyle/>
          <a:p>
            <a:pPr algn="ctr"/>
            <a:r>
              <a:rPr lang="en-US" b="0" i="0" dirty="0">
                <a:effectLst/>
                <a:latin typeface="erdana"/>
              </a:rPr>
              <a:t>Disadvantages of Unsupervised Learning</a:t>
            </a:r>
            <a:endParaRPr lang="en-US" dirty="0"/>
          </a:p>
        </p:txBody>
      </p:sp>
      <p:sp>
        <p:nvSpPr>
          <p:cNvPr id="3" name="Content Placeholder 2">
            <a:extLst>
              <a:ext uri="{FF2B5EF4-FFF2-40B4-BE49-F238E27FC236}">
                <a16:creationId xmlns:a16="http://schemas.microsoft.com/office/drawing/2014/main" id="{6C4C29C6-8630-BF0A-09F4-76FAB9CFB41B}"/>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200" b="1" i="0" dirty="0">
                <a:solidFill>
                  <a:srgbClr val="000000"/>
                </a:solidFill>
                <a:effectLst/>
                <a:latin typeface="Times New Roman" panose="02020603050405020304" pitchFamily="18" charset="0"/>
                <a:cs typeface="Times New Roman" panose="02020603050405020304" pitchFamily="18" charset="0"/>
              </a:rPr>
              <a:t>Unsupervised learning </a:t>
            </a:r>
            <a:r>
              <a:rPr lang="en-US" sz="2200" b="0" i="0" dirty="0">
                <a:solidFill>
                  <a:srgbClr val="000000"/>
                </a:solidFill>
                <a:effectLst/>
                <a:latin typeface="Times New Roman" panose="02020603050405020304" pitchFamily="18" charset="0"/>
                <a:cs typeface="Times New Roman" panose="02020603050405020304" pitchFamily="18" charset="0"/>
              </a:rPr>
              <a:t>is intrinsically more </a:t>
            </a:r>
            <a:r>
              <a:rPr lang="en-US" sz="2200" b="1" i="0" dirty="0">
                <a:solidFill>
                  <a:srgbClr val="000000"/>
                </a:solidFill>
                <a:effectLst/>
                <a:latin typeface="Times New Roman" panose="02020603050405020304" pitchFamily="18" charset="0"/>
                <a:cs typeface="Times New Roman" panose="02020603050405020304" pitchFamily="18" charset="0"/>
              </a:rPr>
              <a:t>difficult</a:t>
            </a:r>
            <a:r>
              <a:rPr lang="en-US" sz="2200" b="0" i="0" dirty="0">
                <a:solidFill>
                  <a:srgbClr val="000000"/>
                </a:solidFill>
                <a:effectLst/>
                <a:latin typeface="Times New Roman" panose="02020603050405020304" pitchFamily="18" charset="0"/>
                <a:cs typeface="Times New Roman" panose="02020603050405020304" pitchFamily="18" charset="0"/>
              </a:rPr>
              <a:t> than supervised learning as it does not have corresponding output.</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a:t>
            </a:r>
            <a:r>
              <a:rPr lang="en-US" sz="2200" b="1" i="0" dirty="0">
                <a:solidFill>
                  <a:srgbClr val="000000"/>
                </a:solidFill>
                <a:effectLst/>
                <a:latin typeface="Times New Roman" panose="02020603050405020304" pitchFamily="18" charset="0"/>
                <a:cs typeface="Times New Roman" panose="02020603050405020304" pitchFamily="18" charset="0"/>
              </a:rPr>
              <a:t>result</a:t>
            </a:r>
            <a:r>
              <a:rPr lang="en-US" sz="2200" b="0" i="0" dirty="0">
                <a:solidFill>
                  <a:srgbClr val="000000"/>
                </a:solidFill>
                <a:effectLst/>
                <a:latin typeface="Times New Roman" panose="02020603050405020304" pitchFamily="18" charset="0"/>
                <a:cs typeface="Times New Roman" panose="02020603050405020304" pitchFamily="18" charset="0"/>
              </a:rPr>
              <a:t> of the unsupervised learning algorithm might be </a:t>
            </a:r>
            <a:r>
              <a:rPr lang="en-US" sz="2200" b="1" i="0" dirty="0">
                <a:solidFill>
                  <a:srgbClr val="000000"/>
                </a:solidFill>
                <a:effectLst/>
                <a:latin typeface="Times New Roman" panose="02020603050405020304" pitchFamily="18" charset="0"/>
                <a:cs typeface="Times New Roman" panose="02020603050405020304" pitchFamily="18" charset="0"/>
              </a:rPr>
              <a:t>less accurate </a:t>
            </a:r>
            <a:r>
              <a:rPr lang="en-US" sz="2200" b="0" i="0" dirty="0">
                <a:solidFill>
                  <a:srgbClr val="000000"/>
                </a:solidFill>
                <a:effectLst/>
                <a:latin typeface="Times New Roman" panose="02020603050405020304" pitchFamily="18" charset="0"/>
                <a:cs typeface="Times New Roman" panose="02020603050405020304" pitchFamily="18" charset="0"/>
              </a:rPr>
              <a:t>as input data is </a:t>
            </a:r>
            <a:r>
              <a:rPr lang="en-US" sz="2200" b="1" i="0" dirty="0">
                <a:solidFill>
                  <a:srgbClr val="000000"/>
                </a:solidFill>
                <a:effectLst/>
                <a:latin typeface="Times New Roman" panose="02020603050405020304" pitchFamily="18" charset="0"/>
                <a:cs typeface="Times New Roman" panose="02020603050405020304" pitchFamily="18" charset="0"/>
              </a:rPr>
              <a:t>not labeled</a:t>
            </a:r>
            <a:r>
              <a:rPr lang="en-US" sz="2200" b="0" i="0" dirty="0">
                <a:solidFill>
                  <a:srgbClr val="000000"/>
                </a:solidFill>
                <a:effectLst/>
                <a:latin typeface="Times New Roman" panose="02020603050405020304" pitchFamily="18" charset="0"/>
                <a:cs typeface="Times New Roman" panose="02020603050405020304" pitchFamily="18" charset="0"/>
              </a:rPr>
              <a:t>, and </a:t>
            </a:r>
            <a:r>
              <a:rPr lang="en-US" sz="2200" b="1" i="0" dirty="0">
                <a:solidFill>
                  <a:srgbClr val="000000"/>
                </a:solidFill>
                <a:effectLst/>
                <a:latin typeface="Times New Roman" panose="02020603050405020304" pitchFamily="18" charset="0"/>
                <a:cs typeface="Times New Roman" panose="02020603050405020304" pitchFamily="18" charset="0"/>
              </a:rPr>
              <a:t>algorithms</a:t>
            </a:r>
            <a:r>
              <a:rPr lang="en-US" sz="2200" b="0" i="0" dirty="0">
                <a:solidFill>
                  <a:srgbClr val="000000"/>
                </a:solidFill>
                <a:effectLst/>
                <a:latin typeface="Times New Roman" panose="02020603050405020304" pitchFamily="18" charset="0"/>
                <a:cs typeface="Times New Roman" panose="02020603050405020304" pitchFamily="18" charset="0"/>
              </a:rPr>
              <a:t> do not know the exact output in advance.</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309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234C4-124B-7430-A837-43C3FA4433D8}"/>
              </a:ext>
            </a:extLst>
          </p:cNvPr>
          <p:cNvSpPr>
            <a:spLocks noGrp="1"/>
          </p:cNvSpPr>
          <p:nvPr>
            <p:ph type="title"/>
          </p:nvPr>
        </p:nvSpPr>
        <p:spPr/>
        <p:txBody>
          <a:bodyPr/>
          <a:lstStyle/>
          <a:p>
            <a:pPr algn="ctr"/>
            <a:r>
              <a:rPr lang="en-US" b="0" i="0" dirty="0">
                <a:effectLst/>
                <a:latin typeface="erdana"/>
              </a:rPr>
              <a:t>Unsupervised Learning. </a:t>
            </a:r>
            <a:r>
              <a:rPr lang="en-US" sz="4400" spc="-1" dirty="0">
                <a:solidFill>
                  <a:srgbClr val="000000"/>
                </a:solidFill>
                <a:uFill>
                  <a:solidFill>
                    <a:srgbClr val="FFFFFF"/>
                  </a:solidFill>
                </a:uFill>
              </a:rPr>
              <a:t>Example</a:t>
            </a:r>
            <a:endParaRPr lang="en-US" dirty="0"/>
          </a:p>
        </p:txBody>
      </p:sp>
      <p:sp>
        <p:nvSpPr>
          <p:cNvPr id="3" name="Content Placeholder 2">
            <a:extLst>
              <a:ext uri="{FF2B5EF4-FFF2-40B4-BE49-F238E27FC236}">
                <a16:creationId xmlns:a16="http://schemas.microsoft.com/office/drawing/2014/main" id="{6613471C-1971-D3A9-4421-EA65280F2625}"/>
              </a:ext>
            </a:extLst>
          </p:cNvPr>
          <p:cNvSpPr>
            <a:spLocks noGrp="1"/>
          </p:cNvSpPr>
          <p:nvPr>
            <p:ph idx="1"/>
          </p:nvPr>
        </p:nvSpPr>
        <p:spPr/>
        <p:txBody>
          <a:bodyPr>
            <a:normAutofit/>
          </a:bodyPr>
          <a:lstStyle/>
          <a:p>
            <a:pPr marL="565200" indent="-4572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We have an unlabeled training set of samples</a:t>
            </a:r>
          </a:p>
          <a:p>
            <a:pPr marL="565200" indent="-4572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Example 1: </a:t>
            </a:r>
            <a:r>
              <a:rPr lang="en-US" sz="22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clustering</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images based on </a:t>
            </a:r>
            <a:r>
              <a:rPr lang="en-US" sz="22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similarity</a:t>
            </a:r>
          </a:p>
          <a:p>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DC562CD-CBAE-3377-A424-72427E1327BA}"/>
              </a:ext>
            </a:extLst>
          </p:cNvPr>
          <p:cNvPicPr/>
          <p:nvPr/>
        </p:nvPicPr>
        <p:blipFill>
          <a:blip r:embed="rId2"/>
          <a:stretch/>
        </p:blipFill>
        <p:spPr>
          <a:xfrm>
            <a:off x="1405890" y="3347915"/>
            <a:ext cx="2232360" cy="1463040"/>
          </a:xfrm>
          <a:prstGeom prst="rect">
            <a:avLst/>
          </a:prstGeom>
          <a:ln>
            <a:noFill/>
          </a:ln>
        </p:spPr>
      </p:pic>
      <p:pic>
        <p:nvPicPr>
          <p:cNvPr id="5" name="Picture 4">
            <a:extLst>
              <a:ext uri="{FF2B5EF4-FFF2-40B4-BE49-F238E27FC236}">
                <a16:creationId xmlns:a16="http://schemas.microsoft.com/office/drawing/2014/main" id="{07D41AB3-0080-2937-5F11-5D60511639FD}"/>
              </a:ext>
            </a:extLst>
          </p:cNvPr>
          <p:cNvPicPr/>
          <p:nvPr/>
        </p:nvPicPr>
        <p:blipFill>
          <a:blip r:embed="rId3"/>
          <a:stretch/>
        </p:blipFill>
        <p:spPr>
          <a:xfrm>
            <a:off x="5059170" y="3256475"/>
            <a:ext cx="1650240" cy="1645920"/>
          </a:xfrm>
          <a:prstGeom prst="rect">
            <a:avLst/>
          </a:prstGeom>
          <a:ln>
            <a:noFill/>
          </a:ln>
        </p:spPr>
      </p:pic>
      <p:pic>
        <p:nvPicPr>
          <p:cNvPr id="6" name="Picture 5">
            <a:extLst>
              <a:ext uri="{FF2B5EF4-FFF2-40B4-BE49-F238E27FC236}">
                <a16:creationId xmlns:a16="http://schemas.microsoft.com/office/drawing/2014/main" id="{59715260-C2D3-4D83-939B-A698BA0FFD92}"/>
              </a:ext>
            </a:extLst>
          </p:cNvPr>
          <p:cNvPicPr/>
          <p:nvPr/>
        </p:nvPicPr>
        <p:blipFill>
          <a:blip r:embed="rId4"/>
          <a:stretch/>
        </p:blipFill>
        <p:spPr>
          <a:xfrm>
            <a:off x="7643250" y="3344315"/>
            <a:ext cx="2175120" cy="1649520"/>
          </a:xfrm>
          <a:prstGeom prst="rect">
            <a:avLst/>
          </a:prstGeom>
          <a:ln>
            <a:noFill/>
          </a:ln>
        </p:spPr>
      </p:pic>
      <p:pic>
        <p:nvPicPr>
          <p:cNvPr id="7" name="Picture 6">
            <a:extLst>
              <a:ext uri="{FF2B5EF4-FFF2-40B4-BE49-F238E27FC236}">
                <a16:creationId xmlns:a16="http://schemas.microsoft.com/office/drawing/2014/main" id="{141AE8C9-7A8D-677D-1D2B-AFE91DA74DB8}"/>
              </a:ext>
            </a:extLst>
          </p:cNvPr>
          <p:cNvPicPr/>
          <p:nvPr/>
        </p:nvPicPr>
        <p:blipFill>
          <a:blip r:embed="rId5"/>
          <a:stretch/>
        </p:blipFill>
        <p:spPr>
          <a:xfrm>
            <a:off x="1588770" y="4506035"/>
            <a:ext cx="2377440" cy="1585080"/>
          </a:xfrm>
          <a:prstGeom prst="rect">
            <a:avLst/>
          </a:prstGeom>
          <a:ln>
            <a:noFill/>
          </a:ln>
        </p:spPr>
      </p:pic>
      <p:pic>
        <p:nvPicPr>
          <p:cNvPr id="8" name="Picture 7">
            <a:extLst>
              <a:ext uri="{FF2B5EF4-FFF2-40B4-BE49-F238E27FC236}">
                <a16:creationId xmlns:a16="http://schemas.microsoft.com/office/drawing/2014/main" id="{48F05696-51FF-A593-A77C-15614A00A5DF}"/>
              </a:ext>
            </a:extLst>
          </p:cNvPr>
          <p:cNvPicPr/>
          <p:nvPr/>
        </p:nvPicPr>
        <p:blipFill>
          <a:blip r:embed="rId6"/>
          <a:stretch/>
        </p:blipFill>
        <p:spPr>
          <a:xfrm>
            <a:off x="5540490" y="4555715"/>
            <a:ext cx="1438200" cy="1901160"/>
          </a:xfrm>
          <a:prstGeom prst="rect">
            <a:avLst/>
          </a:prstGeom>
          <a:ln>
            <a:noFill/>
          </a:ln>
        </p:spPr>
      </p:pic>
      <p:pic>
        <p:nvPicPr>
          <p:cNvPr id="9" name="Picture 8">
            <a:extLst>
              <a:ext uri="{FF2B5EF4-FFF2-40B4-BE49-F238E27FC236}">
                <a16:creationId xmlns:a16="http://schemas.microsoft.com/office/drawing/2014/main" id="{822E6CCF-9587-C747-2F1B-8797F84BD816}"/>
              </a:ext>
            </a:extLst>
          </p:cNvPr>
          <p:cNvPicPr/>
          <p:nvPr/>
        </p:nvPicPr>
        <p:blipFill>
          <a:blip r:embed="rId7"/>
          <a:stretch/>
        </p:blipFill>
        <p:spPr>
          <a:xfrm>
            <a:off x="8956530" y="4490195"/>
            <a:ext cx="1450800" cy="2002680"/>
          </a:xfrm>
          <a:prstGeom prst="rect">
            <a:avLst/>
          </a:prstGeom>
          <a:ln>
            <a:noFill/>
          </a:ln>
        </p:spPr>
      </p:pic>
    </p:spTree>
    <p:extLst>
      <p:ext uri="{BB962C8B-B14F-4D97-AF65-F5344CB8AC3E}">
        <p14:creationId xmlns:p14="http://schemas.microsoft.com/office/powerpoint/2010/main" val="2839784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5E9E-C006-7621-F356-84E116201D70}"/>
              </a:ext>
            </a:extLst>
          </p:cNvPr>
          <p:cNvSpPr>
            <a:spLocks noGrp="1"/>
          </p:cNvSpPr>
          <p:nvPr>
            <p:ph type="title"/>
          </p:nvPr>
        </p:nvSpPr>
        <p:spPr/>
        <p:txBody>
          <a:bodyPr/>
          <a:lstStyle/>
          <a:p>
            <a:pPr algn="ctr"/>
            <a:r>
              <a:rPr lang="en-US" b="0" i="0" dirty="0">
                <a:effectLst/>
                <a:latin typeface="erdana"/>
              </a:rPr>
              <a:t>Unsupervised Learning. </a:t>
            </a:r>
            <a:r>
              <a:rPr lang="en-US" sz="4400" spc="-1" dirty="0">
                <a:solidFill>
                  <a:srgbClr val="000000"/>
                </a:solidFill>
                <a:uFill>
                  <a:solidFill>
                    <a:srgbClr val="FFFFFF"/>
                  </a:solidFill>
                </a:uFill>
              </a:rPr>
              <a:t>Example</a:t>
            </a:r>
            <a:endParaRPr lang="en-US" dirty="0"/>
          </a:p>
        </p:txBody>
      </p:sp>
      <p:sp>
        <p:nvSpPr>
          <p:cNvPr id="3" name="Content Placeholder 2">
            <a:extLst>
              <a:ext uri="{FF2B5EF4-FFF2-40B4-BE49-F238E27FC236}">
                <a16:creationId xmlns:a16="http://schemas.microsoft.com/office/drawing/2014/main" id="{F83E7B0C-DBD1-DA1E-0328-BF20F1714E4E}"/>
              </a:ext>
            </a:extLst>
          </p:cNvPr>
          <p:cNvSpPr>
            <a:spLocks noGrp="1"/>
          </p:cNvSpPr>
          <p:nvPr>
            <p:ph idx="1"/>
          </p:nvPr>
        </p:nvSpPr>
        <p:spPr>
          <a:xfrm>
            <a:off x="838200" y="1835150"/>
            <a:ext cx="10515600" cy="4351338"/>
          </a:xfrm>
        </p:spPr>
        <p:txBody>
          <a:bodyPr>
            <a:normAutofit/>
          </a:bodyPr>
          <a:lstStyle/>
          <a:p>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Clustering MNIST images based on similarity</a:t>
            </a:r>
            <a:endParaRPr lang="en-US" sz="2200" dirty="0">
              <a:latin typeface="Times New Roman" panose="02020603050405020304" pitchFamily="18" charset="0"/>
              <a:cs typeface="Times New Roman" panose="02020603050405020304" pitchFamily="18" charset="0"/>
            </a:endParaRPr>
          </a:p>
        </p:txBody>
      </p:sp>
      <p:pic>
        <p:nvPicPr>
          <p:cNvPr id="4" name="Picture 3" descr="A picture containing text, map&#10;&#10;Description automatically generated">
            <a:extLst>
              <a:ext uri="{FF2B5EF4-FFF2-40B4-BE49-F238E27FC236}">
                <a16:creationId xmlns:a16="http://schemas.microsoft.com/office/drawing/2014/main" id="{1AF35F96-9BC3-E4B6-6736-2FD783B67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588" y="2443781"/>
            <a:ext cx="6124823" cy="4049094"/>
          </a:xfrm>
          <a:prstGeom prst="rect">
            <a:avLst/>
          </a:prstGeom>
        </p:spPr>
      </p:pic>
    </p:spTree>
    <p:extLst>
      <p:ext uri="{BB962C8B-B14F-4D97-AF65-F5344CB8AC3E}">
        <p14:creationId xmlns:p14="http://schemas.microsoft.com/office/powerpoint/2010/main" val="248490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642581"/>
          </a:xfrm>
        </p:spPr>
        <p:txBody>
          <a:bodyPr>
            <a:normAutofit fontScale="90000"/>
          </a:bodyPr>
          <a:lstStyle/>
          <a:p>
            <a:pPr algn="ctr"/>
            <a:r>
              <a:rPr lang="en-GB" altLang="ko-KR" dirty="0"/>
              <a:t>Goals of Artificial Intelligence</a:t>
            </a:r>
            <a:endParaRPr lang="ko-KR" altLang="en-US" dirty="0"/>
          </a:p>
        </p:txBody>
      </p:sp>
      <p:sp>
        <p:nvSpPr>
          <p:cNvPr id="3" name="내용 개체 틀 2"/>
          <p:cNvSpPr>
            <a:spLocks noGrp="1"/>
          </p:cNvSpPr>
          <p:nvPr>
            <p:ph idx="1"/>
          </p:nvPr>
        </p:nvSpPr>
        <p:spPr>
          <a:xfrm>
            <a:off x="838200" y="1101012"/>
            <a:ext cx="10515600" cy="5075951"/>
          </a:xfrm>
        </p:spPr>
        <p:txBody>
          <a:bodyPr>
            <a:normAutofit fontScale="92500" lnSpcReduction="10000"/>
          </a:bodyPr>
          <a:lstStyle/>
          <a:p>
            <a:pPr algn="just">
              <a:lnSpc>
                <a:spcPct val="150000"/>
              </a:lnSpc>
            </a:pPr>
            <a:r>
              <a:rPr lang="en-US" altLang="ko-KR" sz="2200" dirty="0">
                <a:latin typeface="Times New Roman" panose="02020603050405020304" pitchFamily="18" charset="0"/>
                <a:cs typeface="Times New Roman" panose="02020603050405020304" pitchFamily="18" charset="0"/>
              </a:rPr>
              <a:t>Replicate human </a:t>
            </a:r>
            <a:r>
              <a:rPr lang="en-US" altLang="ko-KR" sz="2200" b="1" dirty="0">
                <a:latin typeface="Times New Roman" panose="02020603050405020304" pitchFamily="18" charset="0"/>
                <a:cs typeface="Times New Roman" panose="02020603050405020304" pitchFamily="18" charset="0"/>
              </a:rPr>
              <a:t>intelligence</a:t>
            </a:r>
          </a:p>
          <a:p>
            <a:pPr algn="just">
              <a:lnSpc>
                <a:spcPct val="150000"/>
              </a:lnSpc>
            </a:pPr>
            <a:r>
              <a:rPr lang="en-US" altLang="ko-KR" sz="2200" dirty="0">
                <a:latin typeface="Times New Roman" panose="02020603050405020304" pitchFamily="18" charset="0"/>
                <a:cs typeface="Times New Roman" panose="02020603050405020304" pitchFamily="18" charset="0"/>
              </a:rPr>
              <a:t>Solve Knowledge-intensive </a:t>
            </a:r>
            <a:r>
              <a:rPr lang="en-US" altLang="ko-KR" sz="2200" b="1" dirty="0">
                <a:latin typeface="Times New Roman" panose="02020603050405020304" pitchFamily="18" charset="0"/>
                <a:cs typeface="Times New Roman" panose="02020603050405020304" pitchFamily="18" charset="0"/>
              </a:rPr>
              <a:t>tasks</a:t>
            </a:r>
          </a:p>
          <a:p>
            <a:pPr algn="just">
              <a:lnSpc>
                <a:spcPct val="150000"/>
              </a:lnSpc>
            </a:pPr>
            <a:r>
              <a:rPr lang="en-US" altLang="ko-KR" sz="2200" dirty="0">
                <a:latin typeface="Times New Roman" panose="02020603050405020304" pitchFamily="18" charset="0"/>
                <a:cs typeface="Times New Roman" panose="02020603050405020304" pitchFamily="18" charset="0"/>
              </a:rPr>
              <a:t>An intelligent connection of perception and action</a:t>
            </a:r>
          </a:p>
          <a:p>
            <a:pPr algn="just">
              <a:lnSpc>
                <a:spcPct val="150000"/>
              </a:lnSpc>
            </a:pPr>
            <a:r>
              <a:rPr lang="en-US" altLang="ko-KR" sz="2200" dirty="0">
                <a:latin typeface="Times New Roman" panose="02020603050405020304" pitchFamily="18" charset="0"/>
                <a:cs typeface="Times New Roman" panose="02020603050405020304" pitchFamily="18" charset="0"/>
              </a:rPr>
              <a:t>Building a machine which can perform tasks that requires human intelligence such as:</a:t>
            </a:r>
          </a:p>
          <a:p>
            <a:pPr lvl="1" algn="just">
              <a:lnSpc>
                <a:spcPct val="150000"/>
              </a:lnSpc>
            </a:pPr>
            <a:r>
              <a:rPr lang="en-US" altLang="ko-KR" sz="2200" b="1" dirty="0">
                <a:latin typeface="Times New Roman" panose="02020603050405020304" pitchFamily="18" charset="0"/>
                <a:cs typeface="Times New Roman" panose="02020603050405020304" pitchFamily="18" charset="0"/>
              </a:rPr>
              <a:t>Proving a theorem</a:t>
            </a:r>
          </a:p>
          <a:p>
            <a:pPr lvl="1" algn="just">
              <a:lnSpc>
                <a:spcPct val="150000"/>
              </a:lnSpc>
            </a:pPr>
            <a:r>
              <a:rPr lang="en-US" altLang="ko-KR" sz="2200" b="1" dirty="0">
                <a:latin typeface="Times New Roman" panose="02020603050405020304" pitchFamily="18" charset="0"/>
                <a:cs typeface="Times New Roman" panose="02020603050405020304" pitchFamily="18" charset="0"/>
              </a:rPr>
              <a:t>Playing chess</a:t>
            </a:r>
          </a:p>
          <a:p>
            <a:pPr lvl="1" algn="just">
              <a:lnSpc>
                <a:spcPct val="150000"/>
              </a:lnSpc>
            </a:pPr>
            <a:r>
              <a:rPr lang="en-US" altLang="ko-KR" sz="2200" b="1" dirty="0">
                <a:latin typeface="Times New Roman" panose="02020603050405020304" pitchFamily="18" charset="0"/>
                <a:cs typeface="Times New Roman" panose="02020603050405020304" pitchFamily="18" charset="0"/>
              </a:rPr>
              <a:t>Plan some surgical operation</a:t>
            </a:r>
          </a:p>
          <a:p>
            <a:pPr lvl="1" algn="just">
              <a:lnSpc>
                <a:spcPct val="150000"/>
              </a:lnSpc>
            </a:pPr>
            <a:r>
              <a:rPr lang="en-US" altLang="ko-KR" sz="2200" b="1" dirty="0">
                <a:latin typeface="Times New Roman" panose="02020603050405020304" pitchFamily="18" charset="0"/>
                <a:cs typeface="Times New Roman" panose="02020603050405020304" pitchFamily="18" charset="0"/>
              </a:rPr>
              <a:t>Driving a car in traffic</a:t>
            </a:r>
          </a:p>
          <a:p>
            <a:pPr algn="just">
              <a:lnSpc>
                <a:spcPct val="150000"/>
              </a:lnSpc>
            </a:pPr>
            <a:r>
              <a:rPr lang="en-US" altLang="ko-KR" sz="2200" dirty="0">
                <a:latin typeface="Times New Roman" panose="02020603050405020304" pitchFamily="18" charset="0"/>
                <a:cs typeface="Times New Roman" panose="02020603050405020304" pitchFamily="18" charset="0"/>
              </a:rPr>
              <a:t>Creating some system which can exhibit intelligent behavior, learn new things by itself, demonstrate, explain, and can advise to its user.</a:t>
            </a:r>
          </a:p>
        </p:txBody>
      </p:sp>
    </p:spTree>
    <p:extLst>
      <p:ext uri="{BB962C8B-B14F-4D97-AF65-F5344CB8AC3E}">
        <p14:creationId xmlns:p14="http://schemas.microsoft.com/office/powerpoint/2010/main" val="1577147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1980740" y="273352"/>
            <a:ext cx="8229627" cy="1145009"/>
          </a:xfrm>
          <a:prstGeom prst="rect">
            <a:avLst/>
          </a:prstGeom>
          <a:noFill/>
          <a:ln>
            <a:noFill/>
          </a:ln>
        </p:spPr>
        <p:txBody>
          <a:bodyPr lIns="0" tIns="0" rIns="0" bIns="0" anchor="ctr"/>
          <a:lstStyle/>
          <a:p>
            <a:pPr algn="ctr">
              <a:buClr>
                <a:srgbClr val="000000"/>
              </a:buClr>
              <a:buSzPct val="45000"/>
            </a:pPr>
            <a:r>
              <a:rPr lang="en-US" sz="3992" spc="-1" dirty="0">
                <a:solidFill>
                  <a:srgbClr val="000000"/>
                </a:solidFill>
                <a:uFill>
                  <a:solidFill>
                    <a:srgbClr val="FFFFFF"/>
                  </a:solidFill>
                </a:uFill>
                <a:latin typeface="Arial"/>
              </a:rPr>
              <a:t>Unsupervised learning</a:t>
            </a:r>
          </a:p>
        </p:txBody>
      </p:sp>
      <p:sp>
        <p:nvSpPr>
          <p:cNvPr id="98" name="TextShape 2"/>
          <p:cNvSpPr txBox="1"/>
          <p:nvPr/>
        </p:nvSpPr>
        <p:spPr>
          <a:xfrm>
            <a:off x="772358" y="1604842"/>
            <a:ext cx="9438010" cy="3977484"/>
          </a:xfrm>
          <a:prstGeom prst="rect">
            <a:avLst/>
          </a:prstGeom>
          <a:noFill/>
          <a:ln>
            <a:noFill/>
          </a:ln>
        </p:spPr>
        <p:txBody>
          <a:bodyPr lIns="0" tIns="0" rIns="0" bIns="0"/>
          <a:lstStyle/>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Example 2: unsupervised features learning</a:t>
            </a:r>
          </a:p>
        </p:txBody>
      </p:sp>
      <p:pic>
        <p:nvPicPr>
          <p:cNvPr id="3" name="Picture 2">
            <a:extLst>
              <a:ext uri="{FF2B5EF4-FFF2-40B4-BE49-F238E27FC236}">
                <a16:creationId xmlns:a16="http://schemas.microsoft.com/office/drawing/2014/main" id="{EE119E5C-08E5-5643-AA19-41A2A4094E55}"/>
              </a:ext>
            </a:extLst>
          </p:cNvPr>
          <p:cNvPicPr>
            <a:picLocks noChangeAspect="1"/>
          </p:cNvPicPr>
          <p:nvPr/>
        </p:nvPicPr>
        <p:blipFill>
          <a:blip r:embed="rId2"/>
          <a:stretch>
            <a:fillRect/>
          </a:stretch>
        </p:blipFill>
        <p:spPr>
          <a:xfrm>
            <a:off x="2007266" y="2626779"/>
            <a:ext cx="8203101" cy="3306587"/>
          </a:xfrm>
          <a:prstGeom prst="rect">
            <a:avLst/>
          </a:prstGeom>
        </p:spPr>
      </p:pic>
    </p:spTree>
    <p:extLst>
      <p:ext uri="{BB962C8B-B14F-4D97-AF65-F5344CB8AC3E}">
        <p14:creationId xmlns:p14="http://schemas.microsoft.com/office/powerpoint/2010/main" val="11378224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1980740" y="197942"/>
            <a:ext cx="8229627" cy="706650"/>
          </a:xfrm>
          <a:prstGeom prst="rect">
            <a:avLst/>
          </a:prstGeom>
          <a:noFill/>
          <a:ln>
            <a:noFill/>
          </a:ln>
        </p:spPr>
        <p:txBody>
          <a:bodyPr lIns="0" tIns="0" rIns="0" bIns="0" anchor="ctr"/>
          <a:lstStyle/>
          <a:p>
            <a:pPr algn="ctr">
              <a:buClr>
                <a:srgbClr val="000000"/>
              </a:buClr>
              <a:buSzPct val="45000"/>
            </a:pPr>
            <a:r>
              <a:rPr lang="en-US" sz="3992" spc="-1" dirty="0">
                <a:solidFill>
                  <a:srgbClr val="000000"/>
                </a:solidFill>
                <a:uFill>
                  <a:solidFill>
                    <a:srgbClr val="FFFFFF"/>
                  </a:solidFill>
                </a:uFill>
                <a:latin typeface="Arial"/>
              </a:rPr>
              <a:t>Unsupervised learning</a:t>
            </a:r>
          </a:p>
        </p:txBody>
      </p:sp>
      <p:sp>
        <p:nvSpPr>
          <p:cNvPr id="98" name="TextShape 2"/>
          <p:cNvSpPr txBox="1"/>
          <p:nvPr/>
        </p:nvSpPr>
        <p:spPr>
          <a:xfrm>
            <a:off x="896645" y="1503786"/>
            <a:ext cx="9313722" cy="3977484"/>
          </a:xfrm>
          <a:prstGeom prst="rect">
            <a:avLst/>
          </a:prstGeom>
          <a:noFill/>
          <a:ln>
            <a:noFill/>
          </a:ln>
        </p:spPr>
        <p:txBody>
          <a:bodyPr lIns="0" tIns="0" rIns="0" bIns="0"/>
          <a:lstStyle/>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Example 2: unsupervised features learning for abnormal event detection </a:t>
            </a:r>
            <a:r>
              <a:rPr lang="en-US" sz="2200" spc="-1" dirty="0">
                <a:solidFill>
                  <a:srgbClr val="0070C0"/>
                </a:solidFill>
                <a:uFill>
                  <a:solidFill>
                    <a:srgbClr val="FFFFFF"/>
                  </a:solidFill>
                </a:uFill>
                <a:latin typeface="Times New Roman" panose="02020603050405020304" pitchFamily="18" charset="0"/>
                <a:cs typeface="Times New Roman" panose="02020603050405020304" pitchFamily="18" charset="0"/>
              </a:rPr>
              <a:t>[Ionescu et al. CVPR2019]</a:t>
            </a:r>
          </a:p>
        </p:txBody>
      </p:sp>
      <p:pic>
        <p:nvPicPr>
          <p:cNvPr id="4" name="Picture 3">
            <a:extLst>
              <a:ext uri="{FF2B5EF4-FFF2-40B4-BE49-F238E27FC236}">
                <a16:creationId xmlns:a16="http://schemas.microsoft.com/office/drawing/2014/main" id="{D237EC73-19F4-BF46-900C-674E17EDF7A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80740" y="2515058"/>
            <a:ext cx="7866770" cy="3977485"/>
          </a:xfrm>
          <a:prstGeom prst="rect">
            <a:avLst/>
          </a:prstGeom>
        </p:spPr>
      </p:pic>
    </p:spTree>
    <p:extLst>
      <p:ext uri="{BB962C8B-B14F-4D97-AF65-F5344CB8AC3E}">
        <p14:creationId xmlns:p14="http://schemas.microsoft.com/office/powerpoint/2010/main" val="2134831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1980740" y="273352"/>
            <a:ext cx="8229627" cy="1145009"/>
          </a:xfrm>
          <a:prstGeom prst="rect">
            <a:avLst/>
          </a:prstGeom>
          <a:noFill/>
          <a:ln>
            <a:noFill/>
          </a:ln>
        </p:spPr>
        <p:txBody>
          <a:bodyPr lIns="0" tIns="0" rIns="0" bIns="0" anchor="ctr"/>
          <a:lstStyle/>
          <a:p>
            <a:pPr algn="ctr">
              <a:buClr>
                <a:srgbClr val="000000"/>
              </a:buClr>
              <a:buSzPct val="45000"/>
            </a:pPr>
            <a:r>
              <a:rPr lang="en-US" sz="3992" spc="-1" dirty="0">
                <a:solidFill>
                  <a:srgbClr val="000000"/>
                </a:solidFill>
                <a:uFill>
                  <a:solidFill>
                    <a:srgbClr val="FFFFFF"/>
                  </a:solidFill>
                </a:uFill>
              </a:rPr>
              <a:t>Unsupervised learning</a:t>
            </a:r>
          </a:p>
        </p:txBody>
      </p:sp>
      <p:sp>
        <p:nvSpPr>
          <p:cNvPr id="106" name="TextShape 2"/>
          <p:cNvSpPr txBox="1"/>
          <p:nvPr/>
        </p:nvSpPr>
        <p:spPr>
          <a:xfrm>
            <a:off x="656948" y="1327244"/>
            <a:ext cx="9553419" cy="5143068"/>
          </a:xfrm>
          <a:prstGeom prst="rect">
            <a:avLst/>
          </a:prstGeom>
          <a:noFill/>
          <a:ln>
            <a:noFill/>
          </a:ln>
        </p:spPr>
        <p:txBody>
          <a:bodyPr lIns="0" tIns="0" rIns="0" bIns="0"/>
          <a:lstStyle/>
          <a:p>
            <a:pPr marL="409056" indent="-311079">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Example 3: clustering mammals by family, species, etc.</a:t>
            </a:r>
          </a:p>
          <a:p>
            <a:pPr marL="409056" indent="-311079">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09056" indent="-311079">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09056" indent="-311079">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09056" indent="-311079">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09056" indent="-311079">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09056" indent="-311079">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09056" indent="-311079">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09056" indent="-311079">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09056" indent="-311079">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409056" indent="-311079">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The task is to generate the phylogenetic tree based on DNA</a:t>
            </a:r>
          </a:p>
        </p:txBody>
      </p:sp>
      <p:pic>
        <p:nvPicPr>
          <p:cNvPr id="107" name="Picture 106"/>
          <p:cNvPicPr/>
          <p:nvPr/>
        </p:nvPicPr>
        <p:blipFill>
          <a:blip r:embed="rId2"/>
          <a:stretch/>
        </p:blipFill>
        <p:spPr>
          <a:xfrm>
            <a:off x="2999257" y="1755393"/>
            <a:ext cx="6193486" cy="4335370"/>
          </a:xfrm>
          <a:prstGeom prst="rect">
            <a:avLst/>
          </a:prstGeom>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1980740" y="273352"/>
            <a:ext cx="8229627" cy="1145009"/>
          </a:xfrm>
          <a:prstGeom prst="rect">
            <a:avLst/>
          </a:prstGeom>
          <a:noFill/>
          <a:ln>
            <a:noFill/>
          </a:ln>
        </p:spPr>
        <p:txBody>
          <a:bodyPr lIns="0" tIns="0" rIns="0" bIns="0" anchor="ctr"/>
          <a:lstStyle/>
          <a:p>
            <a:pPr algn="ctr">
              <a:buClr>
                <a:srgbClr val="000000"/>
              </a:buClr>
              <a:buSzPct val="45000"/>
            </a:pPr>
            <a:r>
              <a:rPr lang="en-US" sz="3992" spc="-1" dirty="0">
                <a:solidFill>
                  <a:srgbClr val="000000"/>
                </a:solidFill>
                <a:uFill>
                  <a:solidFill>
                    <a:srgbClr val="FFFFFF"/>
                  </a:solidFill>
                </a:uFill>
              </a:rPr>
              <a:t>Canonical forms of unsupervised learning problems</a:t>
            </a:r>
          </a:p>
        </p:txBody>
      </p:sp>
      <p:sp>
        <p:nvSpPr>
          <p:cNvPr id="109" name="TextShape 2"/>
          <p:cNvSpPr txBox="1"/>
          <p:nvPr/>
        </p:nvSpPr>
        <p:spPr>
          <a:xfrm>
            <a:off x="807868" y="1604842"/>
            <a:ext cx="9402499" cy="3977484"/>
          </a:xfrm>
          <a:prstGeom prst="rect">
            <a:avLst/>
          </a:prstGeom>
          <a:noFill/>
          <a:ln>
            <a:noFill/>
          </a:ln>
        </p:spPr>
        <p:txBody>
          <a:bodyPr lIns="0" tIns="0" rIns="0" bIns="0"/>
          <a:lstStyle/>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Clustering</a:t>
            </a:r>
          </a:p>
          <a:p>
            <a:pPr marL="512749" indent="-414772">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512749" indent="-414772">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512749" indent="-414772">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512749" indent="-414772">
              <a:spcAft>
                <a:spcPts val="1283"/>
              </a:spcAft>
              <a:buClr>
                <a:srgbClr val="000000"/>
              </a:buClr>
              <a:buSzPct val="100000"/>
              <a:buFont typeface="Arial" panose="020B0604020202020204" pitchFamily="34" charset="0"/>
              <a:buChar char="•"/>
            </a:pP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Dimensionality Reduction</a:t>
            </a:r>
          </a:p>
        </p:txBody>
      </p:sp>
      <p:pic>
        <p:nvPicPr>
          <p:cNvPr id="110" name="Picture 109"/>
          <p:cNvPicPr/>
          <p:nvPr/>
        </p:nvPicPr>
        <p:blipFill>
          <a:blip r:embed="rId2"/>
          <a:stretch/>
        </p:blipFill>
        <p:spPr>
          <a:xfrm>
            <a:off x="3268467" y="2137176"/>
            <a:ext cx="5635232" cy="1939918"/>
          </a:xfrm>
          <a:prstGeom prst="rect">
            <a:avLst/>
          </a:prstGeom>
          <a:ln>
            <a:noFill/>
          </a:ln>
        </p:spPr>
      </p:pic>
      <p:pic>
        <p:nvPicPr>
          <p:cNvPr id="111" name="Picture 110"/>
          <p:cNvPicPr/>
          <p:nvPr/>
        </p:nvPicPr>
        <p:blipFill>
          <a:blip r:embed="rId3"/>
          <a:stretch/>
        </p:blipFill>
        <p:spPr>
          <a:xfrm>
            <a:off x="3227970" y="4759251"/>
            <a:ext cx="5700549" cy="1896808"/>
          </a:xfrm>
          <a:prstGeom prst="rect">
            <a:avLst/>
          </a:prstGeom>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1980740" y="273352"/>
            <a:ext cx="8229627" cy="1145009"/>
          </a:xfrm>
          <a:prstGeom prst="rect">
            <a:avLst/>
          </a:prstGeom>
          <a:noFill/>
          <a:ln>
            <a:noFill/>
          </a:ln>
        </p:spPr>
        <p:txBody>
          <a:bodyPr lIns="0" tIns="0" rIns="0" bIns="0" anchor="ctr"/>
          <a:lstStyle/>
          <a:p>
            <a:pPr algn="ctr">
              <a:buClr>
                <a:srgbClr val="000000"/>
              </a:buClr>
              <a:buSzPct val="45000"/>
            </a:pPr>
            <a:r>
              <a:rPr lang="en-US" sz="3992" spc="-1" dirty="0">
                <a:solidFill>
                  <a:srgbClr val="000000"/>
                </a:solidFill>
                <a:uFill>
                  <a:solidFill>
                    <a:srgbClr val="FFFFFF"/>
                  </a:solidFill>
                </a:uFill>
              </a:rPr>
              <a:t>Unsupervised learning models</a:t>
            </a:r>
          </a:p>
        </p:txBody>
      </p:sp>
      <p:sp>
        <p:nvSpPr>
          <p:cNvPr id="113" name="TextShape 2"/>
          <p:cNvSpPr txBox="1"/>
          <p:nvPr/>
        </p:nvSpPr>
        <p:spPr>
          <a:xfrm>
            <a:off x="1056444" y="1604841"/>
            <a:ext cx="9153924" cy="4716365"/>
          </a:xfrm>
          <a:prstGeom prst="rect">
            <a:avLst/>
          </a:prstGeom>
          <a:noFill/>
          <a:ln>
            <a:noFill/>
          </a:ln>
        </p:spPr>
        <p:txBody>
          <a:bodyPr lIns="0" tIns="0" rIns="0" bIns="0"/>
          <a:lstStyle/>
          <a:p>
            <a:pPr marL="512749" indent="-414772">
              <a:spcAft>
                <a:spcPts val="1283"/>
              </a:spcAft>
              <a:buClr>
                <a:srgbClr val="000000"/>
              </a:buClr>
              <a:buSzPct val="100000"/>
              <a:buFont typeface="Arial" panose="020B0604020202020204" pitchFamily="34" charset="0"/>
              <a:buChar char="•"/>
            </a:pPr>
            <a:r>
              <a:rPr lang="en-US" sz="22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K-means clustering </a:t>
            </a:r>
          </a:p>
          <a:p>
            <a:pPr marL="512749" indent="-414772">
              <a:spcAft>
                <a:spcPts val="1283"/>
              </a:spcAft>
              <a:buClr>
                <a:srgbClr val="000000"/>
              </a:buClr>
              <a:buSzPct val="100000"/>
              <a:buFont typeface="Arial" panose="020B0604020202020204" pitchFamily="34" charset="0"/>
              <a:buChar char="•"/>
            </a:pPr>
            <a:r>
              <a:rPr lang="en-US" sz="2200" b="1" spc="-1" dirty="0" err="1">
                <a:solidFill>
                  <a:srgbClr val="000000"/>
                </a:solidFill>
                <a:uFill>
                  <a:solidFill>
                    <a:srgbClr val="FFFFFF"/>
                  </a:solidFill>
                </a:uFill>
                <a:latin typeface="Times New Roman" panose="02020603050405020304" pitchFamily="18" charset="0"/>
                <a:cs typeface="Times New Roman" panose="02020603050405020304" pitchFamily="18" charset="0"/>
              </a:rPr>
              <a:t>DBScan</a:t>
            </a:r>
            <a:r>
              <a:rPr lang="en-US" sz="22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p>
          <a:p>
            <a:pPr marL="512749" indent="-414772">
              <a:spcAft>
                <a:spcPts val="1283"/>
              </a:spcAft>
              <a:buClr>
                <a:srgbClr val="000000"/>
              </a:buClr>
              <a:buSzPct val="100000"/>
              <a:buFont typeface="Arial" panose="020B0604020202020204" pitchFamily="34" charset="0"/>
              <a:buChar char="•"/>
            </a:pPr>
            <a:r>
              <a:rPr lang="en-US" sz="22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Hierarchical clustering </a:t>
            </a:r>
          </a:p>
          <a:p>
            <a:pPr marL="512749" indent="-414772">
              <a:spcAft>
                <a:spcPts val="1283"/>
              </a:spcAft>
              <a:buClr>
                <a:srgbClr val="000000"/>
              </a:buClr>
              <a:buSzPct val="100000"/>
              <a:buFont typeface="Arial" panose="020B0604020202020204" pitchFamily="34" charset="0"/>
              <a:buChar char="•"/>
            </a:pPr>
            <a:r>
              <a:rPr lang="en-US" sz="22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Principal Component Analysis </a:t>
            </a:r>
          </a:p>
          <a:p>
            <a:pPr marL="512749" indent="-414772">
              <a:spcAft>
                <a:spcPts val="1283"/>
              </a:spcAft>
              <a:buClr>
                <a:srgbClr val="000000"/>
              </a:buClr>
              <a:buSzPct val="100000"/>
              <a:buFont typeface="Arial" panose="020B0604020202020204" pitchFamily="34" charset="0"/>
              <a:buChar char="•"/>
            </a:pPr>
            <a:r>
              <a:rPr lang="en-US" sz="22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t-Distributed Stochastic Neighbor Embedding </a:t>
            </a:r>
          </a:p>
          <a:p>
            <a:pPr marL="512749" indent="-414772">
              <a:spcAft>
                <a:spcPts val="1283"/>
              </a:spcAft>
              <a:buClr>
                <a:srgbClr val="000000"/>
              </a:buClr>
              <a:buSzPct val="100000"/>
              <a:buFont typeface="Arial" panose="020B0604020202020204" pitchFamily="34" charset="0"/>
              <a:buChar char="•"/>
            </a:pPr>
            <a:r>
              <a:rPr lang="en-US" sz="22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Hidden Markov Models</a:t>
            </a:r>
          </a:p>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Many others…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6163-471A-DD58-5317-7850D80CC737}"/>
              </a:ext>
            </a:extLst>
          </p:cNvPr>
          <p:cNvSpPr>
            <a:spLocks noGrp="1"/>
          </p:cNvSpPr>
          <p:nvPr>
            <p:ph type="title"/>
          </p:nvPr>
        </p:nvSpPr>
        <p:spPr/>
        <p:txBody>
          <a:bodyPr/>
          <a:lstStyle/>
          <a:p>
            <a:pPr algn="ctr"/>
            <a:r>
              <a:rPr lang="en-US" dirty="0"/>
              <a:t>Limitations </a:t>
            </a:r>
          </a:p>
        </p:txBody>
      </p:sp>
      <p:sp>
        <p:nvSpPr>
          <p:cNvPr id="3" name="Text Placeholder 2">
            <a:extLst>
              <a:ext uri="{FF2B5EF4-FFF2-40B4-BE49-F238E27FC236}">
                <a16:creationId xmlns:a16="http://schemas.microsoft.com/office/drawing/2014/main" id="{7763F265-7C68-EB9F-5E77-086646861368}"/>
              </a:ext>
            </a:extLst>
          </p:cNvPr>
          <p:cNvSpPr>
            <a:spLocks noGrp="1"/>
          </p:cNvSpPr>
          <p:nvPr>
            <p:ph type="body"/>
          </p:nvPr>
        </p:nvSpPr>
        <p:spPr>
          <a:xfrm>
            <a:off x="609562" y="2015231"/>
            <a:ext cx="10971684" cy="2157274"/>
          </a:xfrm>
        </p:spPr>
        <p:txBody>
          <a:bodyPr>
            <a:normAutofit/>
          </a:bodyPr>
          <a:lstStyle/>
          <a:p>
            <a:pPr algn="l">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has a </a:t>
            </a:r>
            <a:r>
              <a:rPr lang="en-US" sz="2200" b="0" i="1" dirty="0">
                <a:solidFill>
                  <a:srgbClr val="000000"/>
                </a:solidFill>
                <a:effectLst/>
                <a:latin typeface="Times New Roman" panose="02020603050405020304" pitchFamily="18" charset="0"/>
                <a:cs typeface="Times New Roman" panose="02020603050405020304" pitchFamily="18" charset="0"/>
              </a:rPr>
              <a:t>limited area of applications</a:t>
            </a:r>
            <a:r>
              <a:rPr lang="en-US" sz="2200" b="0" i="0" dirty="0">
                <a:solidFill>
                  <a:srgbClr val="000000"/>
                </a:solidFill>
                <a:effectLst/>
                <a:latin typeface="Times New Roman" panose="02020603050405020304" pitchFamily="18" charset="0"/>
                <a:cs typeface="Times New Roman" panose="02020603050405020304" pitchFamily="18" charset="0"/>
              </a:rPr>
              <a:t> (mostly for clustering purposes)</a:t>
            </a:r>
          </a:p>
          <a:p>
            <a:pPr algn="l">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provides </a:t>
            </a:r>
            <a:r>
              <a:rPr lang="en-US" sz="2200" b="0" i="1" dirty="0">
                <a:solidFill>
                  <a:srgbClr val="000000"/>
                </a:solidFill>
                <a:effectLst/>
                <a:latin typeface="Times New Roman" panose="02020603050405020304" pitchFamily="18" charset="0"/>
                <a:cs typeface="Times New Roman" panose="02020603050405020304" pitchFamily="18" charset="0"/>
              </a:rPr>
              <a:t>less accurate results</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nSpc>
                <a:spcPct val="150000"/>
              </a:lnSpc>
            </a:pPr>
            <a:endParaRPr lang="en-US" sz="2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02DEFE0-3ED5-48F2-A45D-F9842FA5B826}"/>
              </a:ext>
            </a:extLst>
          </p:cNvPr>
          <p:cNvSpPr/>
          <p:nvPr/>
        </p:nvSpPr>
        <p:spPr>
          <a:xfrm>
            <a:off x="726141" y="4769375"/>
            <a:ext cx="9395012" cy="369332"/>
          </a:xfrm>
          <a:prstGeom prst="rect">
            <a:avLst/>
          </a:prstGeom>
        </p:spPr>
        <p:txBody>
          <a:bodyPr wrap="square">
            <a:spAutoFit/>
          </a:bodyPr>
          <a:lstStyle/>
          <a:p>
            <a:r>
              <a:rPr lang="en-GB" dirty="0">
                <a:hlinkClick r:id="rId2"/>
              </a:rPr>
              <a:t>https://www.youtube.com/watch?v=yteYU_QpUxs&amp;ab_channel=AssemblyAI</a:t>
            </a:r>
            <a:r>
              <a:rPr lang="en-GB" dirty="0"/>
              <a:t> </a:t>
            </a:r>
          </a:p>
        </p:txBody>
      </p:sp>
    </p:spTree>
    <p:extLst>
      <p:ext uri="{BB962C8B-B14F-4D97-AF65-F5344CB8AC3E}">
        <p14:creationId xmlns:p14="http://schemas.microsoft.com/office/powerpoint/2010/main" val="196908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EF65-841F-0ECC-EBA1-DD91902EFEF6}"/>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FD0664F2-867D-47EF-3911-CC112DD90C7C}"/>
              </a:ext>
            </a:extLst>
          </p:cNvPr>
          <p:cNvSpPr>
            <a:spLocks noGrp="1"/>
          </p:cNvSpPr>
          <p:nvPr>
            <p:ph idx="1"/>
          </p:nvPr>
        </p:nvSpPr>
        <p:spPr/>
        <p:txBody>
          <a:bodyPr>
            <a:normAutofit/>
          </a:bodyPr>
          <a:lstStyle/>
          <a:p>
            <a:pPr marL="0" indent="0" algn="ctr">
              <a:buNone/>
            </a:pPr>
            <a:r>
              <a:rPr lang="en-US" sz="6000" b="1" dirty="0"/>
              <a:t>What is Unsupervised Learning?</a:t>
            </a:r>
          </a:p>
        </p:txBody>
      </p:sp>
    </p:spTree>
    <p:extLst>
      <p:ext uri="{BB962C8B-B14F-4D97-AF65-F5344CB8AC3E}">
        <p14:creationId xmlns:p14="http://schemas.microsoft.com/office/powerpoint/2010/main" val="9354703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267D-E0BB-E294-FE25-A75BE7DEFA6C}"/>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8C2DAB37-8B47-9EBC-CBFF-931CEE71E1E2}"/>
              </a:ext>
            </a:extLst>
          </p:cNvPr>
          <p:cNvSpPr>
            <a:spLocks noGrp="1"/>
          </p:cNvSpPr>
          <p:nvPr>
            <p:ph idx="1"/>
          </p:nvPr>
        </p:nvSpPr>
        <p:spPr/>
        <p:txBody>
          <a:bodyPr>
            <a:normAutofit/>
          </a:bodyPr>
          <a:lstStyle/>
          <a:p>
            <a:pPr marL="0" indent="0" algn="ctr">
              <a:buNone/>
            </a:pPr>
            <a:r>
              <a:rPr lang="en-US" sz="6000" b="1" dirty="0"/>
              <a:t>The types of Unsupervised Learning</a:t>
            </a:r>
          </a:p>
          <a:p>
            <a:pPr marL="0" indent="0" algn="ctr">
              <a:buNone/>
            </a:pPr>
            <a:endParaRPr lang="en-US" sz="6000" dirty="0"/>
          </a:p>
        </p:txBody>
      </p:sp>
    </p:spTree>
    <p:extLst>
      <p:ext uri="{BB962C8B-B14F-4D97-AF65-F5344CB8AC3E}">
        <p14:creationId xmlns:p14="http://schemas.microsoft.com/office/powerpoint/2010/main" val="41080938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B46B-5C4D-2E76-6A2A-A1843FAC8440}"/>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4931C230-30C7-C593-A1A2-39EEA2E2535C}"/>
              </a:ext>
            </a:extLst>
          </p:cNvPr>
          <p:cNvSpPr>
            <a:spLocks noGrp="1"/>
          </p:cNvSpPr>
          <p:nvPr>
            <p:ph idx="1"/>
          </p:nvPr>
        </p:nvSpPr>
        <p:spPr/>
        <p:txBody>
          <a:bodyPr>
            <a:normAutofit/>
          </a:bodyPr>
          <a:lstStyle/>
          <a:p>
            <a:pPr marL="0" indent="0" algn="ctr">
              <a:buNone/>
            </a:pPr>
            <a:r>
              <a:rPr lang="en-US" sz="6000" b="1" dirty="0"/>
              <a:t>Limitations of Unsupervised Learning</a:t>
            </a:r>
          </a:p>
          <a:p>
            <a:pPr marL="0" indent="0">
              <a:buNone/>
            </a:pPr>
            <a:endParaRPr lang="en-US" sz="6000" dirty="0"/>
          </a:p>
        </p:txBody>
      </p:sp>
    </p:spTree>
    <p:extLst>
      <p:ext uri="{BB962C8B-B14F-4D97-AF65-F5344CB8AC3E}">
        <p14:creationId xmlns:p14="http://schemas.microsoft.com/office/powerpoint/2010/main" val="44973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5AB5-E9EB-4624-85CD-23E374315F7B}"/>
              </a:ext>
            </a:extLst>
          </p:cNvPr>
          <p:cNvSpPr>
            <a:spLocks noGrp="1"/>
          </p:cNvSpPr>
          <p:nvPr>
            <p:ph type="title"/>
          </p:nvPr>
        </p:nvSpPr>
        <p:spPr/>
        <p:txBody>
          <a:bodyPr>
            <a:normAutofit fontScale="90000"/>
          </a:bodyPr>
          <a:lstStyle/>
          <a:p>
            <a:pPr algn="ctr"/>
            <a:r>
              <a:rPr lang="en-US" dirty="0"/>
              <a:t>Differences between supervised and unsupervised </a:t>
            </a:r>
          </a:p>
        </p:txBody>
      </p:sp>
      <p:graphicFrame>
        <p:nvGraphicFramePr>
          <p:cNvPr id="4" name="Table 4">
            <a:extLst>
              <a:ext uri="{FF2B5EF4-FFF2-40B4-BE49-F238E27FC236}">
                <a16:creationId xmlns:a16="http://schemas.microsoft.com/office/drawing/2014/main" id="{2C8A1948-F14D-A753-3443-6AEEB657C4C9}"/>
              </a:ext>
            </a:extLst>
          </p:cNvPr>
          <p:cNvGraphicFramePr>
            <a:graphicFrameLocks noGrp="1"/>
          </p:cNvGraphicFramePr>
          <p:nvPr>
            <p:extLst>
              <p:ext uri="{D42A27DB-BD31-4B8C-83A1-F6EECF244321}">
                <p14:modId xmlns:p14="http://schemas.microsoft.com/office/powerpoint/2010/main" val="636966134"/>
              </p:ext>
            </p:extLst>
          </p:nvPr>
        </p:nvGraphicFramePr>
        <p:xfrm>
          <a:off x="609562" y="1696209"/>
          <a:ext cx="10971684" cy="4206240"/>
        </p:xfrm>
        <a:graphic>
          <a:graphicData uri="http://schemas.openxmlformats.org/drawingml/2006/table">
            <a:tbl>
              <a:tblPr firstRow="1" bandRow="1">
                <a:tableStyleId>{5940675A-B579-460E-94D1-54222C63F5DA}</a:tableStyleId>
              </a:tblPr>
              <a:tblGrid>
                <a:gridCol w="5485842">
                  <a:extLst>
                    <a:ext uri="{9D8B030D-6E8A-4147-A177-3AD203B41FA5}">
                      <a16:colId xmlns:a16="http://schemas.microsoft.com/office/drawing/2014/main" val="2574032659"/>
                    </a:ext>
                  </a:extLst>
                </a:gridCol>
                <a:gridCol w="5485842">
                  <a:extLst>
                    <a:ext uri="{9D8B030D-6E8A-4147-A177-3AD203B41FA5}">
                      <a16:colId xmlns:a16="http://schemas.microsoft.com/office/drawing/2014/main" val="1411964226"/>
                    </a:ext>
                  </a:extLst>
                </a:gridCol>
              </a:tblGrid>
              <a:tr h="370840">
                <a:tc>
                  <a:txBody>
                    <a:bodyPr/>
                    <a:lstStyle/>
                    <a:p>
                      <a:pPr algn="ctr"/>
                      <a:r>
                        <a:rPr lang="en-US" sz="2000" b="1" kern="1200" dirty="0">
                          <a:solidFill>
                            <a:schemeClr val="tx1"/>
                          </a:solidFill>
                          <a:effectLst/>
                          <a:latin typeface="Times New Roman" panose="02020603050405020304" pitchFamily="18" charset="0"/>
                          <a:cs typeface="Times New Roman" panose="02020603050405020304" pitchFamily="18" charset="0"/>
                        </a:rPr>
                        <a:t>Supervised Learning</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b="1" kern="1200" dirty="0">
                          <a:solidFill>
                            <a:schemeClr val="tx1"/>
                          </a:solidFill>
                          <a:effectLst/>
                          <a:latin typeface="Times New Roman" panose="02020603050405020304" pitchFamily="18" charset="0"/>
                          <a:cs typeface="Times New Roman" panose="02020603050405020304" pitchFamily="18" charset="0"/>
                        </a:rPr>
                        <a:t>Unsupervised Learning</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1461501"/>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algorithms are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trained using labeled data.</a:t>
                      </a:r>
                      <a:endParaRPr lang="en-US" sz="2000" b="1"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algorithms are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trained using unlabeled data.</a:t>
                      </a:r>
                      <a:endParaRPr 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27886704"/>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model takes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direct feedback to check if it is predicting correct output </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or not.</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model does not take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any feedback.</a:t>
                      </a:r>
                      <a:endParaRPr 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8530493"/>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model predicts the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output</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model finds the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hidden patterns in data.</a:t>
                      </a:r>
                      <a:endParaRPr 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20395032"/>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In supervised learning, input data is provided to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the model along with the output.</a:t>
                      </a:r>
                      <a:endParaRPr lang="en-US" sz="2000" b="1"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In unsupervised learning,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only input data </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is provided to the model.</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48106469"/>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The goal of supervised learning is to train the model so that it can predict the output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when it is given new data.</a:t>
                      </a:r>
                      <a:endParaRPr lang="en-US" sz="2000" b="1"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The goal of unsupervised learning is to find the hidden patterns and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useful insights from the unknown dataset.</a:t>
                      </a:r>
                      <a:endParaRPr 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2135846"/>
                  </a:ext>
                </a:extLst>
              </a:tr>
            </a:tbl>
          </a:graphicData>
        </a:graphic>
      </p:graphicFrame>
    </p:spTree>
    <p:extLst>
      <p:ext uri="{BB962C8B-B14F-4D97-AF65-F5344CB8AC3E}">
        <p14:creationId xmlns:p14="http://schemas.microsoft.com/office/powerpoint/2010/main" val="356710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E608-A03A-24C1-0D8F-2F4C57D6B205}"/>
              </a:ext>
            </a:extLst>
          </p:cNvPr>
          <p:cNvSpPr>
            <a:spLocks noGrp="1"/>
          </p:cNvSpPr>
          <p:nvPr>
            <p:ph type="title"/>
          </p:nvPr>
        </p:nvSpPr>
        <p:spPr/>
        <p:txBody>
          <a:bodyPr/>
          <a:lstStyle/>
          <a:p>
            <a:pPr algn="ctr"/>
            <a:r>
              <a:rPr lang="en-US" dirty="0"/>
              <a:t>Brief history of AI</a:t>
            </a:r>
          </a:p>
        </p:txBody>
      </p:sp>
      <p:pic>
        <p:nvPicPr>
          <p:cNvPr id="4" name="Picture 3">
            <a:extLst>
              <a:ext uri="{FF2B5EF4-FFF2-40B4-BE49-F238E27FC236}">
                <a16:creationId xmlns:a16="http://schemas.microsoft.com/office/drawing/2014/main" id="{4EA2B483-6007-0718-907E-8ED3EB2A9F62}"/>
              </a:ext>
            </a:extLst>
          </p:cNvPr>
          <p:cNvPicPr>
            <a:picLocks noChangeAspect="1"/>
          </p:cNvPicPr>
          <p:nvPr/>
        </p:nvPicPr>
        <p:blipFill>
          <a:blip r:embed="rId2"/>
          <a:stretch>
            <a:fillRect/>
          </a:stretch>
        </p:blipFill>
        <p:spPr>
          <a:xfrm>
            <a:off x="4011497" y="3848128"/>
            <a:ext cx="4775714" cy="2566947"/>
          </a:xfrm>
          <a:prstGeom prst="rect">
            <a:avLst/>
          </a:prstGeom>
        </p:spPr>
      </p:pic>
      <p:pic>
        <p:nvPicPr>
          <p:cNvPr id="5" name="Picture 4">
            <a:extLst>
              <a:ext uri="{FF2B5EF4-FFF2-40B4-BE49-F238E27FC236}">
                <a16:creationId xmlns:a16="http://schemas.microsoft.com/office/drawing/2014/main" id="{F07286C6-2C63-B999-418C-091581A6C4CE}"/>
              </a:ext>
            </a:extLst>
          </p:cNvPr>
          <p:cNvPicPr>
            <a:picLocks noChangeAspect="1"/>
          </p:cNvPicPr>
          <p:nvPr/>
        </p:nvPicPr>
        <p:blipFill>
          <a:blip r:embed="rId3"/>
          <a:srcRect t="5183" b="11890"/>
          <a:stretch>
            <a:fillRect/>
          </a:stretch>
        </p:blipFill>
        <p:spPr>
          <a:xfrm>
            <a:off x="3462290" y="1555785"/>
            <a:ext cx="5874129" cy="2292343"/>
          </a:xfrm>
          <a:prstGeom prst="rect">
            <a:avLst/>
          </a:prstGeom>
        </p:spPr>
      </p:pic>
    </p:spTree>
    <p:extLst>
      <p:ext uri="{BB962C8B-B14F-4D97-AF65-F5344CB8AC3E}">
        <p14:creationId xmlns:p14="http://schemas.microsoft.com/office/powerpoint/2010/main" val="21486816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A4B1-7292-2B71-9E2B-8F4162C13B9F}"/>
              </a:ext>
            </a:extLst>
          </p:cNvPr>
          <p:cNvSpPr>
            <a:spLocks noGrp="1"/>
          </p:cNvSpPr>
          <p:nvPr>
            <p:ph type="title"/>
          </p:nvPr>
        </p:nvSpPr>
        <p:spPr/>
        <p:txBody>
          <a:bodyPr>
            <a:normAutofit fontScale="90000"/>
          </a:bodyPr>
          <a:lstStyle/>
          <a:p>
            <a:pPr algn="ctr"/>
            <a:r>
              <a:rPr lang="en-US" dirty="0"/>
              <a:t>Differences between supervised and unsupervised </a:t>
            </a:r>
          </a:p>
        </p:txBody>
      </p:sp>
      <p:graphicFrame>
        <p:nvGraphicFramePr>
          <p:cNvPr id="5" name="Table 4">
            <a:extLst>
              <a:ext uri="{FF2B5EF4-FFF2-40B4-BE49-F238E27FC236}">
                <a16:creationId xmlns:a16="http://schemas.microsoft.com/office/drawing/2014/main" id="{8FFDBA24-059E-4873-1255-F854331E3CBF}"/>
              </a:ext>
            </a:extLst>
          </p:cNvPr>
          <p:cNvGraphicFramePr>
            <a:graphicFrameLocks noGrp="1"/>
          </p:cNvGraphicFramePr>
          <p:nvPr>
            <p:extLst>
              <p:ext uri="{D42A27DB-BD31-4B8C-83A1-F6EECF244321}">
                <p14:modId xmlns:p14="http://schemas.microsoft.com/office/powerpoint/2010/main" val="3436070634"/>
              </p:ext>
            </p:extLst>
          </p:nvPr>
        </p:nvGraphicFramePr>
        <p:xfrm>
          <a:off x="746607" y="1918151"/>
          <a:ext cx="10697593" cy="3810000"/>
        </p:xfrm>
        <a:graphic>
          <a:graphicData uri="http://schemas.openxmlformats.org/drawingml/2006/table">
            <a:tbl>
              <a:tblPr firstRow="1" bandRow="1">
                <a:tableStyleId>{5940675A-B579-460E-94D1-54222C63F5DA}</a:tableStyleId>
              </a:tblPr>
              <a:tblGrid>
                <a:gridCol w="5382981">
                  <a:extLst>
                    <a:ext uri="{9D8B030D-6E8A-4147-A177-3AD203B41FA5}">
                      <a16:colId xmlns:a16="http://schemas.microsoft.com/office/drawing/2014/main" val="2574032659"/>
                    </a:ext>
                  </a:extLst>
                </a:gridCol>
                <a:gridCol w="5314612">
                  <a:extLst>
                    <a:ext uri="{9D8B030D-6E8A-4147-A177-3AD203B41FA5}">
                      <a16:colId xmlns:a16="http://schemas.microsoft.com/office/drawing/2014/main" val="1411964226"/>
                    </a:ext>
                  </a:extLst>
                </a:gridCol>
              </a:tblGrid>
              <a:tr h="370840">
                <a:tc>
                  <a:txBody>
                    <a:bodyPr/>
                    <a:lstStyle/>
                    <a:p>
                      <a:pPr algn="ctr"/>
                      <a:r>
                        <a:rPr lang="en-US" sz="2000" b="1" kern="1200" dirty="0">
                          <a:solidFill>
                            <a:schemeClr val="tx1"/>
                          </a:solidFill>
                          <a:effectLst/>
                          <a:latin typeface="Times New Roman" panose="02020603050405020304" pitchFamily="18" charset="0"/>
                          <a:cs typeface="Times New Roman" panose="02020603050405020304" pitchFamily="18" charset="0"/>
                        </a:rPr>
                        <a:t>Supervised Learning</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b="1" kern="1200" dirty="0">
                          <a:solidFill>
                            <a:schemeClr val="tx1"/>
                          </a:solidFill>
                          <a:effectLst/>
                          <a:latin typeface="Times New Roman" panose="02020603050405020304" pitchFamily="18" charset="0"/>
                          <a:cs typeface="Times New Roman" panose="02020603050405020304" pitchFamily="18" charset="0"/>
                        </a:rPr>
                        <a:t>Unsupervised Learning</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1461501"/>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needs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supervision</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to train the model.</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does not need </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any supervision to train the model.</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27886704"/>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can be categorized in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Classification</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and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Regression</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problems.</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can be classified in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Clustering</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and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Associations</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problems.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8530493"/>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can be used for those cases where we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know the input </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as well as corresponding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outputs</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can be used for those cases where we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have only input data </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and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no</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corresponding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output data</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20395032"/>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model produces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an accurate result.</a:t>
                      </a:r>
                      <a:endParaRPr lang="en-US" sz="2000" b="1"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model may give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less accurate result </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as compared to supervised learning.</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48106469"/>
                  </a:ext>
                </a:extLst>
              </a:tr>
            </a:tbl>
          </a:graphicData>
        </a:graphic>
      </p:graphicFrame>
      <p:sp>
        <p:nvSpPr>
          <p:cNvPr id="3" name="Rectangle 2">
            <a:extLst>
              <a:ext uri="{FF2B5EF4-FFF2-40B4-BE49-F238E27FC236}">
                <a16:creationId xmlns:a16="http://schemas.microsoft.com/office/drawing/2014/main" id="{F404A60A-2065-42F7-B5A6-536C5B58FD8C}"/>
              </a:ext>
            </a:extLst>
          </p:cNvPr>
          <p:cNvSpPr/>
          <p:nvPr/>
        </p:nvSpPr>
        <p:spPr>
          <a:xfrm>
            <a:off x="493058" y="5938317"/>
            <a:ext cx="10246659" cy="369332"/>
          </a:xfrm>
          <a:prstGeom prst="rect">
            <a:avLst/>
          </a:prstGeom>
        </p:spPr>
        <p:txBody>
          <a:bodyPr wrap="square">
            <a:spAutoFit/>
          </a:bodyPr>
          <a:lstStyle/>
          <a:p>
            <a:r>
              <a:rPr lang="en-GB" dirty="0">
                <a:hlinkClick r:id="rId2"/>
              </a:rPr>
              <a:t>https://www.youtube.com/watch?v=W01tIRP_Rqs&amp;ab_channel=IBMTechnology</a:t>
            </a:r>
            <a:r>
              <a:rPr lang="en-GB" dirty="0"/>
              <a:t> </a:t>
            </a:r>
          </a:p>
        </p:txBody>
      </p:sp>
    </p:spTree>
    <p:extLst>
      <p:ext uri="{BB962C8B-B14F-4D97-AF65-F5344CB8AC3E}">
        <p14:creationId xmlns:p14="http://schemas.microsoft.com/office/powerpoint/2010/main" val="29005802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5C2A-41AA-BBA6-8EC3-312F59494462}"/>
              </a:ext>
            </a:extLst>
          </p:cNvPr>
          <p:cNvSpPr>
            <a:spLocks noGrp="1"/>
          </p:cNvSpPr>
          <p:nvPr>
            <p:ph type="title"/>
          </p:nvPr>
        </p:nvSpPr>
        <p:spPr>
          <a:xfrm>
            <a:off x="369865" y="198032"/>
            <a:ext cx="10971684" cy="941034"/>
          </a:xfrm>
        </p:spPr>
        <p:txBody>
          <a:bodyPr/>
          <a:lstStyle/>
          <a:p>
            <a:pPr algn="ctr"/>
            <a:r>
              <a:rPr lang="en-US" sz="4400" b="0" strike="noStrike" spc="-1" dirty="0">
                <a:solidFill>
                  <a:srgbClr val="000000"/>
                </a:solidFill>
                <a:uFill>
                  <a:solidFill>
                    <a:srgbClr val="FFFFFF"/>
                  </a:solidFill>
                </a:uFill>
                <a:latin typeface="Arial"/>
              </a:rPr>
              <a:t>Semi-supervised</a:t>
            </a:r>
            <a:r>
              <a:rPr lang="en-US" dirty="0"/>
              <a:t> learning </a:t>
            </a:r>
          </a:p>
        </p:txBody>
      </p:sp>
      <p:sp>
        <p:nvSpPr>
          <p:cNvPr id="5" name="Rectangle: Rounded Corners 4">
            <a:extLst>
              <a:ext uri="{FF2B5EF4-FFF2-40B4-BE49-F238E27FC236}">
                <a16:creationId xmlns:a16="http://schemas.microsoft.com/office/drawing/2014/main" id="{F6ACC813-4BEE-C732-DE33-C2F850AE269A}"/>
              </a:ext>
            </a:extLst>
          </p:cNvPr>
          <p:cNvSpPr/>
          <p:nvPr/>
        </p:nvSpPr>
        <p:spPr>
          <a:xfrm>
            <a:off x="3950562" y="2192197"/>
            <a:ext cx="2201662" cy="94103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 is labeled </a:t>
            </a:r>
          </a:p>
        </p:txBody>
      </p:sp>
      <p:sp>
        <p:nvSpPr>
          <p:cNvPr id="6" name="Rectangle: Rounded Corners 5">
            <a:extLst>
              <a:ext uri="{FF2B5EF4-FFF2-40B4-BE49-F238E27FC236}">
                <a16:creationId xmlns:a16="http://schemas.microsoft.com/office/drawing/2014/main" id="{A1C870BE-1B6C-7276-2DDC-2584600DBDA2}"/>
              </a:ext>
            </a:extLst>
          </p:cNvPr>
          <p:cNvSpPr/>
          <p:nvPr/>
        </p:nvSpPr>
        <p:spPr>
          <a:xfrm>
            <a:off x="3950562" y="3508899"/>
            <a:ext cx="2201662" cy="9410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 is unlabeled </a:t>
            </a:r>
          </a:p>
        </p:txBody>
      </p:sp>
      <p:sp>
        <p:nvSpPr>
          <p:cNvPr id="7" name="Rectangle: Rounded Corners 6">
            <a:extLst>
              <a:ext uri="{FF2B5EF4-FFF2-40B4-BE49-F238E27FC236}">
                <a16:creationId xmlns:a16="http://schemas.microsoft.com/office/drawing/2014/main" id="{E2A56A2A-EF9D-1B45-B61E-0F679EB8CD85}"/>
              </a:ext>
            </a:extLst>
          </p:cNvPr>
          <p:cNvSpPr/>
          <p:nvPr/>
        </p:nvSpPr>
        <p:spPr>
          <a:xfrm>
            <a:off x="3968317" y="4825601"/>
            <a:ext cx="2201662" cy="70074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portion of data is labeled </a:t>
            </a:r>
          </a:p>
        </p:txBody>
      </p:sp>
      <p:sp>
        <p:nvSpPr>
          <p:cNvPr id="8" name="Rectangle: Rounded Corners 7">
            <a:extLst>
              <a:ext uri="{FF2B5EF4-FFF2-40B4-BE49-F238E27FC236}">
                <a16:creationId xmlns:a16="http://schemas.microsoft.com/office/drawing/2014/main" id="{0175295F-B195-543A-38F0-FEA9293238EF}"/>
              </a:ext>
            </a:extLst>
          </p:cNvPr>
          <p:cNvSpPr/>
          <p:nvPr/>
        </p:nvSpPr>
        <p:spPr>
          <a:xfrm>
            <a:off x="3968317" y="5639680"/>
            <a:ext cx="2201662" cy="70074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Lots of data is unlabeled </a:t>
            </a:r>
          </a:p>
        </p:txBody>
      </p:sp>
      <p:sp>
        <p:nvSpPr>
          <p:cNvPr id="9" name="TextBox 8">
            <a:extLst>
              <a:ext uri="{FF2B5EF4-FFF2-40B4-BE49-F238E27FC236}">
                <a16:creationId xmlns:a16="http://schemas.microsoft.com/office/drawing/2014/main" id="{3D2E2751-9E1A-542C-01C3-F58369DBCAA0}"/>
              </a:ext>
            </a:extLst>
          </p:cNvPr>
          <p:cNvSpPr txBox="1"/>
          <p:nvPr/>
        </p:nvSpPr>
        <p:spPr>
          <a:xfrm>
            <a:off x="1183100" y="2452185"/>
            <a:ext cx="2504212"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Supervised learning </a:t>
            </a:r>
          </a:p>
        </p:txBody>
      </p:sp>
      <p:sp>
        <p:nvSpPr>
          <p:cNvPr id="10" name="TextBox 9">
            <a:extLst>
              <a:ext uri="{FF2B5EF4-FFF2-40B4-BE49-F238E27FC236}">
                <a16:creationId xmlns:a16="http://schemas.microsoft.com/office/drawing/2014/main" id="{76C9B51A-BC60-616E-ED39-B1407B590378}"/>
              </a:ext>
            </a:extLst>
          </p:cNvPr>
          <p:cNvSpPr txBox="1"/>
          <p:nvPr/>
        </p:nvSpPr>
        <p:spPr>
          <a:xfrm>
            <a:off x="1183100" y="3794749"/>
            <a:ext cx="2800767"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Unsupervised learning </a:t>
            </a:r>
          </a:p>
        </p:txBody>
      </p:sp>
      <p:sp>
        <p:nvSpPr>
          <p:cNvPr id="11" name="TextBox 10">
            <a:extLst>
              <a:ext uri="{FF2B5EF4-FFF2-40B4-BE49-F238E27FC236}">
                <a16:creationId xmlns:a16="http://schemas.microsoft.com/office/drawing/2014/main" id="{E0D6BA3E-5A93-3EFB-6079-4848451D6836}"/>
              </a:ext>
            </a:extLst>
          </p:cNvPr>
          <p:cNvSpPr txBox="1"/>
          <p:nvPr/>
        </p:nvSpPr>
        <p:spPr>
          <a:xfrm>
            <a:off x="1955041" y="5203184"/>
            <a:ext cx="397866" cy="646331"/>
          </a:xfrm>
          <a:prstGeom prst="rect">
            <a:avLst/>
          </a:prstGeom>
          <a:noFill/>
        </p:spPr>
        <p:txBody>
          <a:bodyPr wrap="none" rtlCol="0">
            <a:spAutoFit/>
          </a:bodyPr>
          <a:lstStyle/>
          <a:p>
            <a:r>
              <a:rPr lang="en-US" sz="3600" dirty="0"/>
              <a:t>?</a:t>
            </a:r>
          </a:p>
        </p:txBody>
      </p:sp>
      <p:sp>
        <p:nvSpPr>
          <p:cNvPr id="12" name="TextBox 11">
            <a:extLst>
              <a:ext uri="{FF2B5EF4-FFF2-40B4-BE49-F238E27FC236}">
                <a16:creationId xmlns:a16="http://schemas.microsoft.com/office/drawing/2014/main" id="{7780C3E1-EC1E-4F50-E21A-413905E5DFC6}"/>
              </a:ext>
            </a:extLst>
          </p:cNvPr>
          <p:cNvSpPr txBox="1"/>
          <p:nvPr/>
        </p:nvSpPr>
        <p:spPr>
          <a:xfrm>
            <a:off x="4213439" y="1480965"/>
            <a:ext cx="2000548"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Training dataset</a:t>
            </a:r>
          </a:p>
        </p:txBody>
      </p:sp>
      <p:cxnSp>
        <p:nvCxnSpPr>
          <p:cNvPr id="14" name="Straight Arrow Connector 13">
            <a:extLst>
              <a:ext uri="{FF2B5EF4-FFF2-40B4-BE49-F238E27FC236}">
                <a16:creationId xmlns:a16="http://schemas.microsoft.com/office/drawing/2014/main" id="{B226B16A-D1ED-A9C4-AB14-6674CAA4A1AE}"/>
              </a:ext>
            </a:extLst>
          </p:cNvPr>
          <p:cNvCxnSpPr>
            <a:cxnSpLocks/>
            <a:stCxn id="5" idx="3"/>
          </p:cNvCxnSpPr>
          <p:nvPr/>
        </p:nvCxnSpPr>
        <p:spPr>
          <a:xfrm>
            <a:off x="6152224" y="2662714"/>
            <a:ext cx="2388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5507458-46B9-DEB3-4296-DD116A17D012}"/>
              </a:ext>
            </a:extLst>
          </p:cNvPr>
          <p:cNvCxnSpPr>
            <a:cxnSpLocks/>
          </p:cNvCxnSpPr>
          <p:nvPr/>
        </p:nvCxnSpPr>
        <p:spPr>
          <a:xfrm>
            <a:off x="6152224" y="3969211"/>
            <a:ext cx="2388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04C2647B-1D78-A03D-285F-413A46C55A46}"/>
              </a:ext>
            </a:extLst>
          </p:cNvPr>
          <p:cNvCxnSpPr>
            <a:cxnSpLocks/>
            <a:stCxn id="7" idx="3"/>
          </p:cNvCxnSpPr>
          <p:nvPr/>
        </p:nvCxnSpPr>
        <p:spPr>
          <a:xfrm>
            <a:off x="6169979" y="5175976"/>
            <a:ext cx="2370339" cy="4637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9D2E1251-F372-5F2F-D309-371CBD46000D}"/>
              </a:ext>
            </a:extLst>
          </p:cNvPr>
          <p:cNvCxnSpPr>
            <a:cxnSpLocks/>
            <a:stCxn id="8" idx="3"/>
          </p:cNvCxnSpPr>
          <p:nvPr/>
        </p:nvCxnSpPr>
        <p:spPr>
          <a:xfrm flipV="1">
            <a:off x="6169979" y="5639680"/>
            <a:ext cx="2370339" cy="3503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A41E2E6C-51D2-CFC9-B8E3-E4269C5B3ABD}"/>
              </a:ext>
            </a:extLst>
          </p:cNvPr>
          <p:cNvSpPr/>
          <p:nvPr/>
        </p:nvSpPr>
        <p:spPr>
          <a:xfrm>
            <a:off x="8540318" y="2241322"/>
            <a:ext cx="1624613" cy="8427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25" name="Oval 24">
            <a:extLst>
              <a:ext uri="{FF2B5EF4-FFF2-40B4-BE49-F238E27FC236}">
                <a16:creationId xmlns:a16="http://schemas.microsoft.com/office/drawing/2014/main" id="{759E6CC3-B43B-FEDC-E0C4-CF94E79058CE}"/>
              </a:ext>
            </a:extLst>
          </p:cNvPr>
          <p:cNvSpPr/>
          <p:nvPr/>
        </p:nvSpPr>
        <p:spPr>
          <a:xfrm>
            <a:off x="8540317" y="3547808"/>
            <a:ext cx="1624613" cy="8427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26" name="Oval 25">
            <a:extLst>
              <a:ext uri="{FF2B5EF4-FFF2-40B4-BE49-F238E27FC236}">
                <a16:creationId xmlns:a16="http://schemas.microsoft.com/office/drawing/2014/main" id="{4C276CF5-2E7A-16F8-74B0-94D62680537B}"/>
              </a:ext>
            </a:extLst>
          </p:cNvPr>
          <p:cNvSpPr/>
          <p:nvPr/>
        </p:nvSpPr>
        <p:spPr>
          <a:xfrm>
            <a:off x="8540317" y="5175975"/>
            <a:ext cx="1624613" cy="842782"/>
          </a:xfrm>
          <a:prstGeom prst="ellipse">
            <a:avLst/>
          </a:prstGeom>
          <a:solidFill>
            <a:srgbClr val="CBD7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Tree>
    <p:extLst>
      <p:ext uri="{BB962C8B-B14F-4D97-AF65-F5344CB8AC3E}">
        <p14:creationId xmlns:p14="http://schemas.microsoft.com/office/powerpoint/2010/main" val="13178248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ADEA-9397-9D4C-BAAF-3243B6788803}"/>
              </a:ext>
            </a:extLst>
          </p:cNvPr>
          <p:cNvSpPr>
            <a:spLocks noGrp="1"/>
          </p:cNvSpPr>
          <p:nvPr>
            <p:ph type="title"/>
          </p:nvPr>
        </p:nvSpPr>
        <p:spPr>
          <a:xfrm>
            <a:off x="838200" y="365126"/>
            <a:ext cx="10515600" cy="923330"/>
          </a:xfrm>
        </p:spPr>
        <p:txBody>
          <a:bodyPr>
            <a:normAutofit/>
          </a:bodyPr>
          <a:lstStyle/>
          <a:p>
            <a:pPr algn="ctr"/>
            <a:r>
              <a:rPr lang="en-US" sz="4400" b="0" strike="noStrike" spc="-1" dirty="0">
                <a:solidFill>
                  <a:srgbClr val="000000"/>
                </a:solidFill>
                <a:uFill>
                  <a:solidFill>
                    <a:srgbClr val="FFFFFF"/>
                  </a:solidFill>
                </a:uFill>
                <a:latin typeface="Arial"/>
              </a:rPr>
              <a:t>Semi-supervised</a:t>
            </a:r>
            <a:r>
              <a:rPr lang="en-US" dirty="0"/>
              <a:t> </a:t>
            </a:r>
            <a:r>
              <a:rPr lang="en-US" b="1" dirty="0"/>
              <a:t>learning</a:t>
            </a:r>
            <a:r>
              <a:rPr lang="en-US" dirty="0"/>
              <a:t>  </a:t>
            </a:r>
          </a:p>
        </p:txBody>
      </p:sp>
      <p:pic>
        <p:nvPicPr>
          <p:cNvPr id="4" name="Picture 3">
            <a:extLst>
              <a:ext uri="{FF2B5EF4-FFF2-40B4-BE49-F238E27FC236}">
                <a16:creationId xmlns:a16="http://schemas.microsoft.com/office/drawing/2014/main" id="{B6824DD4-C6E0-1C4D-BD80-78AC3D3FD784}"/>
              </a:ext>
            </a:extLst>
          </p:cNvPr>
          <p:cNvPicPr>
            <a:picLocks noChangeAspect="1"/>
          </p:cNvPicPr>
          <p:nvPr/>
        </p:nvPicPr>
        <p:blipFill>
          <a:blip r:embed="rId2"/>
          <a:stretch>
            <a:fillRect/>
          </a:stretch>
        </p:blipFill>
        <p:spPr>
          <a:xfrm>
            <a:off x="7002123" y="5283045"/>
            <a:ext cx="1419225" cy="314325"/>
          </a:xfrm>
          <a:prstGeom prst="rect">
            <a:avLst/>
          </a:prstGeom>
        </p:spPr>
      </p:pic>
      <p:pic>
        <p:nvPicPr>
          <p:cNvPr id="5" name="Picture 4">
            <a:extLst>
              <a:ext uri="{FF2B5EF4-FFF2-40B4-BE49-F238E27FC236}">
                <a16:creationId xmlns:a16="http://schemas.microsoft.com/office/drawing/2014/main" id="{CDE86BEC-2FC0-AD69-D3E7-98D91DF3E4E1}"/>
              </a:ext>
            </a:extLst>
          </p:cNvPr>
          <p:cNvPicPr>
            <a:picLocks noChangeAspect="1"/>
          </p:cNvPicPr>
          <p:nvPr/>
        </p:nvPicPr>
        <p:blipFill>
          <a:blip r:embed="rId3"/>
          <a:stretch>
            <a:fillRect/>
          </a:stretch>
        </p:blipFill>
        <p:spPr>
          <a:xfrm>
            <a:off x="5385185" y="3313013"/>
            <a:ext cx="6072326" cy="3179861"/>
          </a:xfrm>
          <a:prstGeom prst="rect">
            <a:avLst/>
          </a:prstGeom>
        </p:spPr>
      </p:pic>
      <p:sp>
        <p:nvSpPr>
          <p:cNvPr id="6" name="Rectangle: Rounded Corners 5">
            <a:extLst>
              <a:ext uri="{FF2B5EF4-FFF2-40B4-BE49-F238E27FC236}">
                <a16:creationId xmlns:a16="http://schemas.microsoft.com/office/drawing/2014/main" id="{4CEA2360-D777-37F2-3DDB-475F833931BF}"/>
              </a:ext>
            </a:extLst>
          </p:cNvPr>
          <p:cNvSpPr/>
          <p:nvPr/>
        </p:nvSpPr>
        <p:spPr>
          <a:xfrm>
            <a:off x="5060272" y="3231245"/>
            <a:ext cx="6500626" cy="3467191"/>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8" name="TextBox 7">
            <a:extLst>
              <a:ext uri="{FF2B5EF4-FFF2-40B4-BE49-F238E27FC236}">
                <a16:creationId xmlns:a16="http://schemas.microsoft.com/office/drawing/2014/main" id="{570CAD6B-6936-3986-A7DD-10897A4933BE}"/>
              </a:ext>
            </a:extLst>
          </p:cNvPr>
          <p:cNvSpPr txBox="1"/>
          <p:nvPr/>
        </p:nvSpPr>
        <p:spPr>
          <a:xfrm>
            <a:off x="526025" y="1482330"/>
            <a:ext cx="11139949" cy="1555041"/>
          </a:xfrm>
          <a:prstGeom prst="rect">
            <a:avLst/>
          </a:prstGeom>
          <a:noFill/>
        </p:spPr>
        <p:txBody>
          <a:bodyPr wrap="square">
            <a:spAutoFit/>
          </a:bodyPr>
          <a:lstStyle/>
          <a:p>
            <a:pPr algn="just">
              <a:lnSpc>
                <a:spcPct val="150000"/>
              </a:lnSpc>
            </a:pPr>
            <a:r>
              <a:rPr lang="en-US" sz="2200" b="1" dirty="0">
                <a:solidFill>
                  <a:srgbClr val="333333"/>
                </a:solidFill>
                <a:effectLst/>
                <a:latin typeface="Times New Roman" panose="02020603050405020304" pitchFamily="18" charset="0"/>
                <a:cs typeface="Times New Roman" panose="02020603050405020304" pitchFamily="18" charset="0"/>
              </a:rPr>
              <a:t>Semi-Supervised learning </a:t>
            </a:r>
            <a:r>
              <a:rPr lang="en-US" sz="2200" dirty="0">
                <a:solidFill>
                  <a:srgbClr val="333333"/>
                </a:solidFill>
                <a:effectLst/>
                <a:latin typeface="Times New Roman" panose="02020603050405020304" pitchFamily="18" charset="0"/>
                <a:cs typeface="Times New Roman" panose="02020603050405020304" pitchFamily="18" charset="0"/>
              </a:rPr>
              <a:t>is a type of Machine Learning algorithm that represents the </a:t>
            </a:r>
            <a:r>
              <a:rPr lang="en-US" sz="2200" b="1" dirty="0">
                <a:solidFill>
                  <a:srgbClr val="333333"/>
                </a:solidFill>
                <a:effectLst/>
                <a:latin typeface="Times New Roman" panose="02020603050405020304" pitchFamily="18" charset="0"/>
                <a:cs typeface="Times New Roman" panose="02020603050405020304" pitchFamily="18" charset="0"/>
              </a:rPr>
              <a:t>intermediate ground </a:t>
            </a:r>
            <a:r>
              <a:rPr lang="en-US" sz="2200" dirty="0">
                <a:solidFill>
                  <a:srgbClr val="333333"/>
                </a:solidFill>
                <a:effectLst/>
                <a:latin typeface="Times New Roman" panose="02020603050405020304" pitchFamily="18" charset="0"/>
                <a:cs typeface="Times New Roman" panose="02020603050405020304" pitchFamily="18" charset="0"/>
              </a:rPr>
              <a:t>between Supervised and Unsupervised learning algorithms. It uses the </a:t>
            </a:r>
            <a:r>
              <a:rPr lang="en-US" sz="2200" b="1" dirty="0">
                <a:solidFill>
                  <a:srgbClr val="333333"/>
                </a:solidFill>
                <a:effectLst/>
                <a:latin typeface="Times New Roman" panose="02020603050405020304" pitchFamily="18" charset="0"/>
                <a:cs typeface="Times New Roman" panose="02020603050405020304" pitchFamily="18" charset="0"/>
              </a:rPr>
              <a:t>combination of labeled and unlabeled </a:t>
            </a:r>
            <a:r>
              <a:rPr lang="en-US" sz="2200" dirty="0">
                <a:solidFill>
                  <a:srgbClr val="333333"/>
                </a:solidFill>
                <a:effectLst/>
                <a:latin typeface="Times New Roman" panose="02020603050405020304" pitchFamily="18" charset="0"/>
                <a:cs typeface="Times New Roman" panose="02020603050405020304" pitchFamily="18" charset="0"/>
              </a:rPr>
              <a:t>datasets during the training period.</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59537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83855-0C9B-FB82-BE64-50489BAA02A0}"/>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a:t>
            </a:r>
            <a:r>
              <a:rPr lang="en-US" dirty="0"/>
              <a:t> </a:t>
            </a:r>
            <a:r>
              <a:rPr lang="en-US" b="1" dirty="0"/>
              <a:t>learning</a:t>
            </a:r>
            <a:r>
              <a:rPr lang="en-US" dirty="0"/>
              <a:t> </a:t>
            </a:r>
          </a:p>
        </p:txBody>
      </p:sp>
      <p:pic>
        <p:nvPicPr>
          <p:cNvPr id="1026" name="Picture 2">
            <a:extLst>
              <a:ext uri="{FF2B5EF4-FFF2-40B4-BE49-F238E27FC236}">
                <a16:creationId xmlns:a16="http://schemas.microsoft.com/office/drawing/2014/main" id="{82983438-B478-0A71-BF3B-6A5D5FE3A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50" y="1798988"/>
            <a:ext cx="10691344" cy="446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827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869B-7FC7-AD62-5F4C-43FEF82BC513}"/>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a:t>
            </a:r>
            <a:r>
              <a:rPr lang="en-US" dirty="0"/>
              <a:t> </a:t>
            </a:r>
            <a:r>
              <a:rPr lang="en-US" b="1" dirty="0"/>
              <a:t>learning  self- training method. Step 1</a:t>
            </a:r>
          </a:p>
        </p:txBody>
      </p:sp>
      <p:sp>
        <p:nvSpPr>
          <p:cNvPr id="4" name="Rectangle: Rounded Corners 3">
            <a:extLst>
              <a:ext uri="{FF2B5EF4-FFF2-40B4-BE49-F238E27FC236}">
                <a16:creationId xmlns:a16="http://schemas.microsoft.com/office/drawing/2014/main" id="{C3FB29C4-A853-0784-15DE-DCB61DB9B05F}"/>
              </a:ext>
            </a:extLst>
          </p:cNvPr>
          <p:cNvSpPr/>
          <p:nvPr/>
        </p:nvSpPr>
        <p:spPr>
          <a:xfrm>
            <a:off x="2618912" y="2653836"/>
            <a:ext cx="2201662" cy="94103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small portion of data with human – made labels </a:t>
            </a:r>
          </a:p>
        </p:txBody>
      </p:sp>
      <p:cxnSp>
        <p:nvCxnSpPr>
          <p:cNvPr id="5" name="Straight Arrow Connector 4">
            <a:extLst>
              <a:ext uri="{FF2B5EF4-FFF2-40B4-BE49-F238E27FC236}">
                <a16:creationId xmlns:a16="http://schemas.microsoft.com/office/drawing/2014/main" id="{19DB695F-7873-30C9-2BC3-8AD8E1F0552C}"/>
              </a:ext>
            </a:extLst>
          </p:cNvPr>
          <p:cNvCxnSpPr>
            <a:cxnSpLocks/>
            <a:stCxn id="4" idx="3"/>
          </p:cNvCxnSpPr>
          <p:nvPr/>
        </p:nvCxnSpPr>
        <p:spPr>
          <a:xfrm>
            <a:off x="4820574" y="3124353"/>
            <a:ext cx="2388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0EE0E660-6F67-0679-EE94-09E2DF34BCDD}"/>
              </a:ext>
            </a:extLst>
          </p:cNvPr>
          <p:cNvSpPr/>
          <p:nvPr/>
        </p:nvSpPr>
        <p:spPr>
          <a:xfrm>
            <a:off x="7208668" y="2702961"/>
            <a:ext cx="1624613" cy="84278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classifier </a:t>
            </a:r>
          </a:p>
        </p:txBody>
      </p:sp>
      <p:sp>
        <p:nvSpPr>
          <p:cNvPr id="8" name="TextBox 7">
            <a:extLst>
              <a:ext uri="{FF2B5EF4-FFF2-40B4-BE49-F238E27FC236}">
                <a16:creationId xmlns:a16="http://schemas.microsoft.com/office/drawing/2014/main" id="{5352B155-8726-3085-DAC2-4C3D8C539B23}"/>
              </a:ext>
            </a:extLst>
          </p:cNvPr>
          <p:cNvSpPr txBox="1"/>
          <p:nvPr/>
        </p:nvSpPr>
        <p:spPr>
          <a:xfrm>
            <a:off x="703925" y="4331382"/>
            <a:ext cx="10721636" cy="1047210"/>
          </a:xfrm>
          <a:prstGeom prst="rect">
            <a:avLst/>
          </a:prstGeom>
          <a:noFill/>
        </p:spPr>
        <p:txBody>
          <a:bodyPr wrap="square">
            <a:spAutoFit/>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Pick a small amount of </a:t>
            </a:r>
            <a:r>
              <a:rPr lang="en-US" sz="2200" b="1" i="0" dirty="0">
                <a:solidFill>
                  <a:srgbClr val="000000"/>
                </a:solidFill>
                <a:effectLst/>
                <a:latin typeface="Times New Roman" panose="02020603050405020304" pitchFamily="18" charset="0"/>
                <a:cs typeface="Times New Roman" panose="02020603050405020304" pitchFamily="18" charset="0"/>
              </a:rPr>
              <a:t>labeled data</a:t>
            </a:r>
            <a:r>
              <a:rPr lang="en-US" sz="2200" b="0" i="0" dirty="0">
                <a:solidFill>
                  <a:srgbClr val="000000"/>
                </a:solidFill>
                <a:effectLst/>
                <a:latin typeface="Times New Roman" panose="02020603050405020304" pitchFamily="18" charset="0"/>
                <a:cs typeface="Times New Roman" panose="02020603050405020304" pitchFamily="18" charset="0"/>
              </a:rPr>
              <a:t>, e.g., images showing cats and dogs with their respective </a:t>
            </a:r>
            <a:r>
              <a:rPr lang="en-US" sz="2200" b="1" i="0" dirty="0">
                <a:solidFill>
                  <a:srgbClr val="000000"/>
                </a:solidFill>
                <a:effectLst/>
                <a:latin typeface="Times New Roman" panose="02020603050405020304" pitchFamily="18" charset="0"/>
                <a:cs typeface="Times New Roman" panose="02020603050405020304" pitchFamily="18" charset="0"/>
              </a:rPr>
              <a:t>tags</a:t>
            </a:r>
            <a:r>
              <a:rPr lang="en-US" sz="2200" b="0" i="0" dirty="0">
                <a:solidFill>
                  <a:srgbClr val="000000"/>
                </a:solidFill>
                <a:effectLst/>
                <a:latin typeface="Times New Roman" panose="02020603050405020304" pitchFamily="18" charset="0"/>
                <a:cs typeface="Times New Roman" panose="02020603050405020304" pitchFamily="18" charset="0"/>
              </a:rPr>
              <a:t>, and use dataset to train a base model with the help of </a:t>
            </a:r>
            <a:r>
              <a:rPr lang="en-US" sz="2200" b="1" i="0" dirty="0">
                <a:solidFill>
                  <a:srgbClr val="000000"/>
                </a:solidFill>
                <a:effectLst/>
                <a:latin typeface="Times New Roman" panose="02020603050405020304" pitchFamily="18" charset="0"/>
                <a:cs typeface="Times New Roman" panose="02020603050405020304" pitchFamily="18" charset="0"/>
              </a:rPr>
              <a:t>ordinary supervised methods</a:t>
            </a:r>
            <a:endParaRPr lang="en-US"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33038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7218-F2F2-A50C-B219-A1EE76E1C0AC}"/>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a:t>
            </a:r>
            <a:r>
              <a:rPr lang="en-US" dirty="0"/>
              <a:t> </a:t>
            </a:r>
            <a:r>
              <a:rPr lang="en-US" b="1" dirty="0"/>
              <a:t>learning  self- training method. Step 2</a:t>
            </a:r>
          </a:p>
        </p:txBody>
      </p:sp>
      <p:sp>
        <p:nvSpPr>
          <p:cNvPr id="4" name="Rectangle: Rounded Corners 3">
            <a:extLst>
              <a:ext uri="{FF2B5EF4-FFF2-40B4-BE49-F238E27FC236}">
                <a16:creationId xmlns:a16="http://schemas.microsoft.com/office/drawing/2014/main" id="{CFF9CBC9-C5D0-33C4-2B70-32176276D490}"/>
              </a:ext>
            </a:extLst>
          </p:cNvPr>
          <p:cNvSpPr/>
          <p:nvPr/>
        </p:nvSpPr>
        <p:spPr>
          <a:xfrm>
            <a:off x="913659" y="2272097"/>
            <a:ext cx="2201662" cy="94103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lots of unlabeled data </a:t>
            </a:r>
          </a:p>
        </p:txBody>
      </p:sp>
      <p:cxnSp>
        <p:nvCxnSpPr>
          <p:cNvPr id="5" name="Straight Arrow Connector 4">
            <a:extLst>
              <a:ext uri="{FF2B5EF4-FFF2-40B4-BE49-F238E27FC236}">
                <a16:creationId xmlns:a16="http://schemas.microsoft.com/office/drawing/2014/main" id="{D700F4E6-8AEB-DFE0-4BA0-16B52A001A9B}"/>
              </a:ext>
            </a:extLst>
          </p:cNvPr>
          <p:cNvCxnSpPr>
            <a:cxnSpLocks/>
            <a:stCxn id="4" idx="3"/>
          </p:cNvCxnSpPr>
          <p:nvPr/>
        </p:nvCxnSpPr>
        <p:spPr>
          <a:xfrm>
            <a:off x="3115321" y="2742614"/>
            <a:ext cx="19175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F5532276-3EB6-E7E6-1EB2-F4BE2A6FA2B5}"/>
              </a:ext>
            </a:extLst>
          </p:cNvPr>
          <p:cNvSpPr/>
          <p:nvPr/>
        </p:nvSpPr>
        <p:spPr>
          <a:xfrm>
            <a:off x="5032898" y="2321222"/>
            <a:ext cx="2201662" cy="84278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classifier trained on labeled data</a:t>
            </a:r>
          </a:p>
        </p:txBody>
      </p:sp>
      <p:sp>
        <p:nvSpPr>
          <p:cNvPr id="7" name="Rectangle: Rounded Corners 6">
            <a:extLst>
              <a:ext uri="{FF2B5EF4-FFF2-40B4-BE49-F238E27FC236}">
                <a16:creationId xmlns:a16="http://schemas.microsoft.com/office/drawing/2014/main" id="{D2AD3F80-233B-C4B3-B6B0-DEBE9F8B0883}"/>
              </a:ext>
            </a:extLst>
          </p:cNvPr>
          <p:cNvSpPr/>
          <p:nvPr/>
        </p:nvSpPr>
        <p:spPr>
          <a:xfrm>
            <a:off x="9152137" y="2321222"/>
            <a:ext cx="2201662" cy="94103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Pseudo - labels</a:t>
            </a:r>
          </a:p>
        </p:txBody>
      </p:sp>
      <p:cxnSp>
        <p:nvCxnSpPr>
          <p:cNvPr id="10" name="Straight Arrow Connector 9">
            <a:extLst>
              <a:ext uri="{FF2B5EF4-FFF2-40B4-BE49-F238E27FC236}">
                <a16:creationId xmlns:a16="http://schemas.microsoft.com/office/drawing/2014/main" id="{3055B3ED-08C4-6FFE-F421-6BB589C0AB09}"/>
              </a:ext>
            </a:extLst>
          </p:cNvPr>
          <p:cNvCxnSpPr>
            <a:cxnSpLocks/>
          </p:cNvCxnSpPr>
          <p:nvPr/>
        </p:nvCxnSpPr>
        <p:spPr>
          <a:xfrm>
            <a:off x="7234560" y="2742613"/>
            <a:ext cx="19175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D573520-BFC8-E486-6E9B-5632042AA29F}"/>
              </a:ext>
            </a:extLst>
          </p:cNvPr>
          <p:cNvSpPr txBox="1"/>
          <p:nvPr/>
        </p:nvSpPr>
        <p:spPr>
          <a:xfrm>
            <a:off x="557072" y="4208776"/>
            <a:ext cx="10796727" cy="2062872"/>
          </a:xfrm>
          <a:prstGeom prst="rect">
            <a:avLst/>
          </a:prstGeom>
          <a:noFill/>
        </p:spPr>
        <p:txBody>
          <a:bodyPr wrap="square">
            <a:spAutoFit/>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Then applied the process known as </a:t>
            </a:r>
            <a:r>
              <a:rPr lang="en-US" sz="2200" b="1" i="1" dirty="0">
                <a:solidFill>
                  <a:srgbClr val="000000"/>
                </a:solidFill>
                <a:effectLst/>
                <a:latin typeface="Times New Roman" panose="02020603050405020304" pitchFamily="18" charset="0"/>
                <a:cs typeface="Times New Roman" panose="02020603050405020304" pitchFamily="18" charset="0"/>
              </a:rPr>
              <a:t>pseudo-labeling</a:t>
            </a:r>
            <a:r>
              <a:rPr lang="en-US" sz="2200" b="0" i="0" dirty="0">
                <a:solidFill>
                  <a:srgbClr val="000000"/>
                </a:solidFill>
                <a:effectLst/>
                <a:latin typeface="Times New Roman" panose="02020603050405020304" pitchFamily="18" charset="0"/>
                <a:cs typeface="Times New Roman" panose="02020603050405020304" pitchFamily="18" charset="0"/>
              </a:rPr>
              <a:t> — when take the partially trained model and use it to make predictions for the </a:t>
            </a:r>
            <a:r>
              <a:rPr lang="en-US" sz="2200" b="1" i="0" dirty="0">
                <a:solidFill>
                  <a:srgbClr val="000000"/>
                </a:solidFill>
                <a:effectLst/>
                <a:latin typeface="Times New Roman" panose="02020603050405020304" pitchFamily="18" charset="0"/>
                <a:cs typeface="Times New Roman" panose="02020603050405020304" pitchFamily="18" charset="0"/>
              </a:rPr>
              <a:t>rest of the database </a:t>
            </a:r>
            <a:r>
              <a:rPr lang="en-US" sz="2200" b="0" i="0" dirty="0">
                <a:solidFill>
                  <a:srgbClr val="000000"/>
                </a:solidFill>
                <a:effectLst/>
                <a:latin typeface="Times New Roman" panose="02020603050405020304" pitchFamily="18" charset="0"/>
                <a:cs typeface="Times New Roman" panose="02020603050405020304" pitchFamily="18" charset="0"/>
              </a:rPr>
              <a:t>which is </a:t>
            </a:r>
            <a:r>
              <a:rPr lang="en-US" sz="2200" b="1" i="0" dirty="0">
                <a:solidFill>
                  <a:srgbClr val="000000"/>
                </a:solidFill>
                <a:effectLst/>
                <a:latin typeface="Times New Roman" panose="02020603050405020304" pitchFamily="18" charset="0"/>
                <a:cs typeface="Times New Roman" panose="02020603050405020304" pitchFamily="18" charset="0"/>
              </a:rPr>
              <a:t>yet unlabeled</a:t>
            </a:r>
            <a:r>
              <a:rPr lang="en-US" sz="2200" b="0" i="0" dirty="0">
                <a:solidFill>
                  <a:srgbClr val="000000"/>
                </a:solidFill>
                <a:effectLst/>
                <a:latin typeface="Times New Roman" panose="02020603050405020304" pitchFamily="18" charset="0"/>
                <a:cs typeface="Times New Roman" panose="02020603050405020304" pitchFamily="18" charset="0"/>
              </a:rPr>
              <a:t>. The labels generated thereafter are called </a:t>
            </a:r>
            <a:r>
              <a:rPr lang="en-US" sz="2200" b="1" i="1" dirty="0">
                <a:solidFill>
                  <a:srgbClr val="000000"/>
                </a:solidFill>
                <a:effectLst/>
                <a:latin typeface="Times New Roman" panose="02020603050405020304" pitchFamily="18" charset="0"/>
                <a:cs typeface="Times New Roman" panose="02020603050405020304" pitchFamily="18" charset="0"/>
              </a:rPr>
              <a:t>pseudo</a:t>
            </a:r>
            <a:r>
              <a:rPr lang="en-US" sz="2200" b="0" i="0" dirty="0">
                <a:solidFill>
                  <a:srgbClr val="000000"/>
                </a:solidFill>
                <a:effectLst/>
                <a:latin typeface="Times New Roman" panose="02020603050405020304" pitchFamily="18" charset="0"/>
                <a:cs typeface="Times New Roman" panose="02020603050405020304" pitchFamily="18" charset="0"/>
              </a:rPr>
              <a:t> as they are produced based on the originally labeled data that has limitations.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7774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BC9E-BF7E-EBDA-0CE1-57C38A294725}"/>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a:t>
            </a:r>
            <a:r>
              <a:rPr lang="en-US" dirty="0"/>
              <a:t> </a:t>
            </a:r>
            <a:r>
              <a:rPr lang="en-US" b="1" dirty="0"/>
              <a:t>learning  self- training method. Step 3</a:t>
            </a:r>
          </a:p>
        </p:txBody>
      </p:sp>
      <p:sp>
        <p:nvSpPr>
          <p:cNvPr id="4" name="Rectangle: Rounded Corners 3">
            <a:extLst>
              <a:ext uri="{FF2B5EF4-FFF2-40B4-BE49-F238E27FC236}">
                <a16:creationId xmlns:a16="http://schemas.microsoft.com/office/drawing/2014/main" id="{59BAF45E-79DD-A69A-51E1-CEDF392C5A5C}"/>
              </a:ext>
            </a:extLst>
          </p:cNvPr>
          <p:cNvSpPr/>
          <p:nvPr/>
        </p:nvSpPr>
        <p:spPr>
          <a:xfrm>
            <a:off x="665084" y="2240441"/>
            <a:ext cx="2201662" cy="6109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labeled data</a:t>
            </a:r>
          </a:p>
        </p:txBody>
      </p:sp>
      <p:sp>
        <p:nvSpPr>
          <p:cNvPr id="5" name="Rectangle: Rounded Corners 4">
            <a:extLst>
              <a:ext uri="{FF2B5EF4-FFF2-40B4-BE49-F238E27FC236}">
                <a16:creationId xmlns:a16="http://schemas.microsoft.com/office/drawing/2014/main" id="{601F7179-DE40-7245-B795-2D309C09A10F}"/>
              </a:ext>
            </a:extLst>
          </p:cNvPr>
          <p:cNvSpPr/>
          <p:nvPr/>
        </p:nvSpPr>
        <p:spPr>
          <a:xfrm>
            <a:off x="665084" y="2997263"/>
            <a:ext cx="2201662" cy="61092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confident pseudo-labels </a:t>
            </a:r>
          </a:p>
        </p:txBody>
      </p:sp>
      <p:sp>
        <p:nvSpPr>
          <p:cNvPr id="6" name="Oval 5">
            <a:extLst>
              <a:ext uri="{FF2B5EF4-FFF2-40B4-BE49-F238E27FC236}">
                <a16:creationId xmlns:a16="http://schemas.microsoft.com/office/drawing/2014/main" id="{75CF874D-76FD-F82C-6548-660D64818623}"/>
              </a:ext>
            </a:extLst>
          </p:cNvPr>
          <p:cNvSpPr/>
          <p:nvPr/>
        </p:nvSpPr>
        <p:spPr>
          <a:xfrm>
            <a:off x="3675354" y="2354802"/>
            <a:ext cx="1136342" cy="1074198"/>
          </a:xfrm>
          <a:prstGeom prst="ellipse">
            <a:avLst/>
          </a:prstGeom>
          <a:solidFill>
            <a:srgbClr val="D084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data</a:t>
            </a:r>
          </a:p>
        </p:txBody>
      </p:sp>
      <p:sp>
        <p:nvSpPr>
          <p:cNvPr id="7" name="Oval 6">
            <a:extLst>
              <a:ext uri="{FF2B5EF4-FFF2-40B4-BE49-F238E27FC236}">
                <a16:creationId xmlns:a16="http://schemas.microsoft.com/office/drawing/2014/main" id="{A22A35AB-8886-EC88-2D72-55CCBEF5A2F5}"/>
              </a:ext>
            </a:extLst>
          </p:cNvPr>
          <p:cNvSpPr/>
          <p:nvPr/>
        </p:nvSpPr>
        <p:spPr>
          <a:xfrm>
            <a:off x="5620305" y="2440775"/>
            <a:ext cx="2458375" cy="905522"/>
          </a:xfrm>
          <a:prstGeom prst="ellipse">
            <a:avLst/>
          </a:prstGeom>
          <a:solidFill>
            <a:srgbClr val="D084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Improved classifier trained on new dataset</a:t>
            </a:r>
          </a:p>
        </p:txBody>
      </p:sp>
      <p:sp>
        <p:nvSpPr>
          <p:cNvPr id="8" name="Rectangle: Rounded Corners 7">
            <a:extLst>
              <a:ext uri="{FF2B5EF4-FFF2-40B4-BE49-F238E27FC236}">
                <a16:creationId xmlns:a16="http://schemas.microsoft.com/office/drawing/2014/main" id="{5FF1B651-AE57-1FA6-41F3-7D066083802D}"/>
              </a:ext>
            </a:extLst>
          </p:cNvPr>
          <p:cNvSpPr/>
          <p:nvPr/>
        </p:nvSpPr>
        <p:spPr>
          <a:xfrm>
            <a:off x="8736368" y="2440776"/>
            <a:ext cx="2458376" cy="905521"/>
          </a:xfrm>
          <a:prstGeom prst="roundRect">
            <a:avLst/>
          </a:prstGeom>
          <a:solidFill>
            <a:srgbClr val="D084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Predictions </a:t>
            </a:r>
          </a:p>
        </p:txBody>
      </p:sp>
      <p:sp>
        <p:nvSpPr>
          <p:cNvPr id="10" name="TextBox 9">
            <a:extLst>
              <a:ext uri="{FF2B5EF4-FFF2-40B4-BE49-F238E27FC236}">
                <a16:creationId xmlns:a16="http://schemas.microsoft.com/office/drawing/2014/main" id="{6C823A10-199A-4A23-E658-2A1850B504D9}"/>
              </a:ext>
            </a:extLst>
          </p:cNvPr>
          <p:cNvSpPr txBox="1"/>
          <p:nvPr/>
        </p:nvSpPr>
        <p:spPr>
          <a:xfrm>
            <a:off x="745725" y="4006634"/>
            <a:ext cx="10670958" cy="2062872"/>
          </a:xfrm>
          <a:prstGeom prst="rect">
            <a:avLst/>
          </a:prstGeom>
          <a:noFill/>
        </p:spPr>
        <p:txBody>
          <a:bodyPr wrap="square">
            <a:spAutoFit/>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From this point, the most </a:t>
            </a:r>
            <a:r>
              <a:rPr lang="en-US" sz="2200" b="1" i="0" dirty="0">
                <a:solidFill>
                  <a:srgbClr val="000000"/>
                </a:solidFill>
                <a:effectLst/>
                <a:latin typeface="Times New Roman" panose="02020603050405020304" pitchFamily="18" charset="0"/>
                <a:cs typeface="Times New Roman" panose="02020603050405020304" pitchFamily="18" charset="0"/>
              </a:rPr>
              <a:t>confident predictions </a:t>
            </a:r>
            <a:r>
              <a:rPr lang="en-US" sz="2200" b="0" i="0" dirty="0">
                <a:solidFill>
                  <a:srgbClr val="000000"/>
                </a:solidFill>
                <a:effectLst/>
                <a:latin typeface="Times New Roman" panose="02020603050405020304" pitchFamily="18" charset="0"/>
                <a:cs typeface="Times New Roman" panose="02020603050405020304" pitchFamily="18" charset="0"/>
              </a:rPr>
              <a:t>made with model (for example, if the confidence of over 80 percent that a certain image shows a cat, not a dog). If any of the pseudo-labels exceed this confidence level, will be </a:t>
            </a:r>
            <a:r>
              <a:rPr lang="en-US" sz="2200" b="1" i="0" dirty="0">
                <a:solidFill>
                  <a:srgbClr val="000000"/>
                </a:solidFill>
                <a:effectLst/>
                <a:latin typeface="Times New Roman" panose="02020603050405020304" pitchFamily="18" charset="0"/>
                <a:cs typeface="Times New Roman" panose="02020603050405020304" pitchFamily="18" charset="0"/>
              </a:rPr>
              <a:t>added</a:t>
            </a:r>
            <a:r>
              <a:rPr lang="en-US" sz="2200" b="0" i="0" dirty="0">
                <a:solidFill>
                  <a:srgbClr val="000000"/>
                </a:solidFill>
                <a:effectLst/>
                <a:latin typeface="Times New Roman" panose="02020603050405020304" pitchFamily="18" charset="0"/>
                <a:cs typeface="Times New Roman" panose="02020603050405020304" pitchFamily="18" charset="0"/>
              </a:rPr>
              <a:t> into the </a:t>
            </a:r>
            <a:r>
              <a:rPr lang="en-US" sz="2200" b="1" i="0" dirty="0">
                <a:solidFill>
                  <a:srgbClr val="000000"/>
                </a:solidFill>
                <a:effectLst/>
                <a:latin typeface="Times New Roman" panose="02020603050405020304" pitchFamily="18" charset="0"/>
                <a:cs typeface="Times New Roman" panose="02020603050405020304" pitchFamily="18" charset="0"/>
              </a:rPr>
              <a:t>labeled dataset </a:t>
            </a:r>
            <a:r>
              <a:rPr lang="en-US" sz="2200" b="0" i="0" dirty="0">
                <a:solidFill>
                  <a:srgbClr val="000000"/>
                </a:solidFill>
                <a:effectLst/>
                <a:latin typeface="Times New Roman" panose="02020603050405020304" pitchFamily="18" charset="0"/>
                <a:cs typeface="Times New Roman" panose="02020603050405020304" pitchFamily="18" charset="0"/>
              </a:rPr>
              <a:t>and create a </a:t>
            </a:r>
            <a:r>
              <a:rPr lang="en-US" sz="2200" b="1" i="0" dirty="0">
                <a:solidFill>
                  <a:srgbClr val="000000"/>
                </a:solidFill>
                <a:effectLst/>
                <a:latin typeface="Times New Roman" panose="02020603050405020304" pitchFamily="18" charset="0"/>
                <a:cs typeface="Times New Roman" panose="02020603050405020304" pitchFamily="18" charset="0"/>
              </a:rPr>
              <a:t>new</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combined input to</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train an improved model.</a:t>
            </a:r>
          </a:p>
        </p:txBody>
      </p:sp>
      <p:cxnSp>
        <p:nvCxnSpPr>
          <p:cNvPr id="12" name="Straight Arrow Connector 11">
            <a:extLst>
              <a:ext uri="{FF2B5EF4-FFF2-40B4-BE49-F238E27FC236}">
                <a16:creationId xmlns:a16="http://schemas.microsoft.com/office/drawing/2014/main" id="{9902D401-4B8D-C70B-5661-293567A7E1A8}"/>
              </a:ext>
            </a:extLst>
          </p:cNvPr>
          <p:cNvCxnSpPr>
            <a:stCxn id="4" idx="3"/>
            <a:endCxn id="6" idx="2"/>
          </p:cNvCxnSpPr>
          <p:nvPr/>
        </p:nvCxnSpPr>
        <p:spPr>
          <a:xfrm>
            <a:off x="2866746" y="2545904"/>
            <a:ext cx="808608" cy="345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24092C1-56FD-FA38-86FD-116CEFB67138}"/>
              </a:ext>
            </a:extLst>
          </p:cNvPr>
          <p:cNvCxnSpPr>
            <a:stCxn id="5" idx="3"/>
          </p:cNvCxnSpPr>
          <p:nvPr/>
        </p:nvCxnSpPr>
        <p:spPr>
          <a:xfrm flipV="1">
            <a:off x="2866746" y="2920753"/>
            <a:ext cx="808608" cy="381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DE75A7A-2858-558D-FDCD-CF05B27A3053}"/>
              </a:ext>
            </a:extLst>
          </p:cNvPr>
          <p:cNvCxnSpPr>
            <a:stCxn id="6" idx="6"/>
            <a:endCxn id="7" idx="2"/>
          </p:cNvCxnSpPr>
          <p:nvPr/>
        </p:nvCxnSpPr>
        <p:spPr>
          <a:xfrm>
            <a:off x="4811696" y="2891901"/>
            <a:ext cx="808609" cy="1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30E795E-C6D1-CAB4-1B51-041E8D980AA9}"/>
              </a:ext>
            </a:extLst>
          </p:cNvPr>
          <p:cNvCxnSpPr>
            <a:stCxn id="7" idx="6"/>
            <a:endCxn id="8" idx="1"/>
          </p:cNvCxnSpPr>
          <p:nvPr/>
        </p:nvCxnSpPr>
        <p:spPr>
          <a:xfrm>
            <a:off x="8078680" y="2893536"/>
            <a:ext cx="6576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29747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FBAA-9F2C-C677-995F-048E16D8CEBD}"/>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 learning. Example </a:t>
            </a:r>
            <a:endParaRPr lang="en-US" dirty="0"/>
          </a:p>
        </p:txBody>
      </p:sp>
      <p:sp>
        <p:nvSpPr>
          <p:cNvPr id="3" name="Content Placeholder 2">
            <a:extLst>
              <a:ext uri="{FF2B5EF4-FFF2-40B4-BE49-F238E27FC236}">
                <a16:creationId xmlns:a16="http://schemas.microsoft.com/office/drawing/2014/main" id="{D88FAEBA-C138-48F7-DDB3-B00C89FBF2FA}"/>
              </a:ext>
            </a:extLst>
          </p:cNvPr>
          <p:cNvSpPr>
            <a:spLocks noGrp="1"/>
          </p:cNvSpPr>
          <p:nvPr>
            <p:ph idx="1"/>
          </p:nvPr>
        </p:nvSpPr>
        <p:spPr/>
        <p:txBody>
          <a:bodyPr>
            <a:normAutofit/>
          </a:bodyPr>
          <a:lstStyle/>
          <a:p>
            <a:pPr>
              <a:lnSpc>
                <a:spcPct val="150000"/>
              </a:lnSpc>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Example 1: object recognition in images, some of which are annotated with corresponding class labels</a:t>
            </a:r>
          </a:p>
          <a:p>
            <a:pPr>
              <a:lnSpc>
                <a:spcPct val="150000"/>
              </a:lnSpc>
            </a:pP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885F4A5-72E1-8CD8-616D-5B5DF93A60B7}"/>
              </a:ext>
            </a:extLst>
          </p:cNvPr>
          <p:cNvPicPr/>
          <p:nvPr/>
        </p:nvPicPr>
        <p:blipFill>
          <a:blip r:embed="rId2"/>
          <a:stretch/>
        </p:blipFill>
        <p:spPr>
          <a:xfrm>
            <a:off x="1401134" y="4562195"/>
            <a:ext cx="2108880" cy="1382040"/>
          </a:xfrm>
          <a:prstGeom prst="rect">
            <a:avLst/>
          </a:prstGeom>
          <a:ln>
            <a:noFill/>
          </a:ln>
        </p:spPr>
      </p:pic>
      <p:pic>
        <p:nvPicPr>
          <p:cNvPr id="5" name="Picture 4">
            <a:extLst>
              <a:ext uri="{FF2B5EF4-FFF2-40B4-BE49-F238E27FC236}">
                <a16:creationId xmlns:a16="http://schemas.microsoft.com/office/drawing/2014/main" id="{DEF61D8C-C2CA-7A10-4BFE-5DF886BD94D8}"/>
              </a:ext>
            </a:extLst>
          </p:cNvPr>
          <p:cNvPicPr/>
          <p:nvPr/>
        </p:nvPicPr>
        <p:blipFill>
          <a:blip r:embed="rId3"/>
          <a:stretch/>
        </p:blipFill>
        <p:spPr>
          <a:xfrm>
            <a:off x="4986734" y="4572635"/>
            <a:ext cx="1742040" cy="1737360"/>
          </a:xfrm>
          <a:prstGeom prst="rect">
            <a:avLst/>
          </a:prstGeom>
          <a:ln>
            <a:noFill/>
          </a:ln>
        </p:spPr>
      </p:pic>
      <p:pic>
        <p:nvPicPr>
          <p:cNvPr id="6" name="Picture 5">
            <a:extLst>
              <a:ext uri="{FF2B5EF4-FFF2-40B4-BE49-F238E27FC236}">
                <a16:creationId xmlns:a16="http://schemas.microsoft.com/office/drawing/2014/main" id="{EF3A3037-133D-1014-BA68-82A5EAE45B8C}"/>
              </a:ext>
            </a:extLst>
          </p:cNvPr>
          <p:cNvPicPr/>
          <p:nvPr/>
        </p:nvPicPr>
        <p:blipFill>
          <a:blip r:embed="rId4"/>
          <a:stretch/>
        </p:blipFill>
        <p:spPr>
          <a:xfrm>
            <a:off x="7804814" y="4719515"/>
            <a:ext cx="1971720" cy="1495080"/>
          </a:xfrm>
          <a:prstGeom prst="rect">
            <a:avLst/>
          </a:prstGeom>
          <a:ln>
            <a:noFill/>
          </a:ln>
        </p:spPr>
      </p:pic>
      <p:sp>
        <p:nvSpPr>
          <p:cNvPr id="7" name="CustomShape 3">
            <a:extLst>
              <a:ext uri="{FF2B5EF4-FFF2-40B4-BE49-F238E27FC236}">
                <a16:creationId xmlns:a16="http://schemas.microsoft.com/office/drawing/2014/main" id="{5345F238-569C-53D2-F42B-6810E56C5E2B}"/>
              </a:ext>
            </a:extLst>
          </p:cNvPr>
          <p:cNvSpPr/>
          <p:nvPr/>
        </p:nvSpPr>
        <p:spPr>
          <a:xfrm>
            <a:off x="8087774" y="5852795"/>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8" name="CustomShape 4">
            <a:extLst>
              <a:ext uri="{FF2B5EF4-FFF2-40B4-BE49-F238E27FC236}">
                <a16:creationId xmlns:a16="http://schemas.microsoft.com/office/drawing/2014/main" id="{E0303B8D-A40E-9F72-7851-E39BB8C51ADB}"/>
              </a:ext>
            </a:extLst>
          </p:cNvPr>
          <p:cNvSpPr/>
          <p:nvPr/>
        </p:nvSpPr>
        <p:spPr>
          <a:xfrm>
            <a:off x="5155934" y="6071675"/>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9" name="CustomShape 5">
            <a:extLst>
              <a:ext uri="{FF2B5EF4-FFF2-40B4-BE49-F238E27FC236}">
                <a16:creationId xmlns:a16="http://schemas.microsoft.com/office/drawing/2014/main" id="{AB8EA448-B861-FA75-95A5-DB2ADA4730A1}"/>
              </a:ext>
            </a:extLst>
          </p:cNvPr>
          <p:cNvSpPr/>
          <p:nvPr/>
        </p:nvSpPr>
        <p:spPr>
          <a:xfrm>
            <a:off x="1778414" y="5741915"/>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pic>
        <p:nvPicPr>
          <p:cNvPr id="10" name="Picture 9">
            <a:extLst>
              <a:ext uri="{FF2B5EF4-FFF2-40B4-BE49-F238E27FC236}">
                <a16:creationId xmlns:a16="http://schemas.microsoft.com/office/drawing/2014/main" id="{D3A08D17-7CA0-FABF-F2C1-53848B0804AD}"/>
              </a:ext>
            </a:extLst>
          </p:cNvPr>
          <p:cNvPicPr/>
          <p:nvPr/>
        </p:nvPicPr>
        <p:blipFill>
          <a:blip r:embed="rId5"/>
          <a:stretch/>
        </p:blipFill>
        <p:spPr>
          <a:xfrm>
            <a:off x="1977494" y="3178715"/>
            <a:ext cx="2377440" cy="1585080"/>
          </a:xfrm>
          <a:prstGeom prst="rect">
            <a:avLst/>
          </a:prstGeom>
          <a:ln>
            <a:noFill/>
          </a:ln>
        </p:spPr>
      </p:pic>
      <p:pic>
        <p:nvPicPr>
          <p:cNvPr id="11" name="Picture 10">
            <a:extLst>
              <a:ext uri="{FF2B5EF4-FFF2-40B4-BE49-F238E27FC236}">
                <a16:creationId xmlns:a16="http://schemas.microsoft.com/office/drawing/2014/main" id="{A144E856-0E35-87B6-199B-2DB65750BCD6}"/>
              </a:ext>
            </a:extLst>
          </p:cNvPr>
          <p:cNvPicPr/>
          <p:nvPr/>
        </p:nvPicPr>
        <p:blipFill>
          <a:blip r:embed="rId6"/>
          <a:stretch/>
        </p:blipFill>
        <p:spPr>
          <a:xfrm>
            <a:off x="5929214" y="3228395"/>
            <a:ext cx="1438200" cy="1901160"/>
          </a:xfrm>
          <a:prstGeom prst="rect">
            <a:avLst/>
          </a:prstGeom>
          <a:ln>
            <a:noFill/>
          </a:ln>
        </p:spPr>
      </p:pic>
      <p:pic>
        <p:nvPicPr>
          <p:cNvPr id="12" name="Picture 11">
            <a:extLst>
              <a:ext uri="{FF2B5EF4-FFF2-40B4-BE49-F238E27FC236}">
                <a16:creationId xmlns:a16="http://schemas.microsoft.com/office/drawing/2014/main" id="{327551DE-C7A4-38BD-BFF6-8E712CB8ADF4}"/>
              </a:ext>
            </a:extLst>
          </p:cNvPr>
          <p:cNvPicPr/>
          <p:nvPr/>
        </p:nvPicPr>
        <p:blipFill>
          <a:blip r:embed="rId7"/>
          <a:stretch/>
        </p:blipFill>
        <p:spPr>
          <a:xfrm>
            <a:off x="9226094" y="3353675"/>
            <a:ext cx="1343880" cy="2010240"/>
          </a:xfrm>
          <a:prstGeom prst="rect">
            <a:avLst/>
          </a:prstGeom>
          <a:ln>
            <a:noFill/>
          </a:ln>
        </p:spPr>
      </p:pic>
    </p:spTree>
    <p:extLst>
      <p:ext uri="{BB962C8B-B14F-4D97-AF65-F5344CB8AC3E}">
        <p14:creationId xmlns:p14="http://schemas.microsoft.com/office/powerpoint/2010/main" val="1275322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205A-34B9-48E2-084E-09B46F8C07A1}"/>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28B11736-7703-F6C3-32BD-F78DCCCE88C6}"/>
              </a:ext>
            </a:extLst>
          </p:cNvPr>
          <p:cNvSpPr>
            <a:spLocks noGrp="1"/>
          </p:cNvSpPr>
          <p:nvPr>
            <p:ph idx="1"/>
          </p:nvPr>
        </p:nvSpPr>
        <p:spPr/>
        <p:txBody>
          <a:bodyPr>
            <a:normAutofit/>
          </a:bodyPr>
          <a:lstStyle/>
          <a:p>
            <a:pPr marL="0" indent="0" algn="ctr">
              <a:buNone/>
            </a:pPr>
            <a:r>
              <a:rPr lang="en-US" sz="6000" b="1" dirty="0"/>
              <a:t>What is Semi-Supervised Learning?</a:t>
            </a:r>
          </a:p>
        </p:txBody>
      </p:sp>
    </p:spTree>
    <p:extLst>
      <p:ext uri="{BB962C8B-B14F-4D97-AF65-F5344CB8AC3E}">
        <p14:creationId xmlns:p14="http://schemas.microsoft.com/office/powerpoint/2010/main" val="181806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2033-D10E-4A7E-12DD-812FECFD0A83}"/>
              </a:ext>
            </a:extLst>
          </p:cNvPr>
          <p:cNvSpPr>
            <a:spLocks noGrp="1"/>
          </p:cNvSpPr>
          <p:nvPr>
            <p:ph type="title"/>
          </p:nvPr>
        </p:nvSpPr>
        <p:spPr/>
        <p:txBody>
          <a:bodyPr/>
          <a:lstStyle/>
          <a:p>
            <a:pPr algn="ctr">
              <a:buClr>
                <a:srgbClr val="000000"/>
              </a:buClr>
              <a:buSzPct val="45000"/>
            </a:pPr>
            <a:r>
              <a:rPr lang="en-US" sz="4400" b="1" spc="-1" dirty="0">
                <a:solidFill>
                  <a:srgbClr val="000000"/>
                </a:solidFill>
                <a:uFill>
                  <a:solidFill>
                    <a:srgbClr val="FFFFFF"/>
                  </a:solidFill>
                </a:uFill>
              </a:rPr>
              <a:t>Reinforcement learning</a:t>
            </a:r>
          </a:p>
        </p:txBody>
      </p:sp>
      <p:pic>
        <p:nvPicPr>
          <p:cNvPr id="6146" name="Picture 2" descr="Machine learning – IEEE PES Dayananda Sagar College OF Engineering,  Bangalore">
            <a:extLst>
              <a:ext uri="{FF2B5EF4-FFF2-40B4-BE49-F238E27FC236}">
                <a16:creationId xmlns:a16="http://schemas.microsoft.com/office/drawing/2014/main" id="{D069F368-9A5A-81D5-E676-10E1F8EC0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667" y="3301430"/>
            <a:ext cx="5943600" cy="3362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BC7392-C7FB-307B-C917-B67E363F5DE7}"/>
              </a:ext>
            </a:extLst>
          </p:cNvPr>
          <p:cNvSpPr txBox="1"/>
          <p:nvPr/>
        </p:nvSpPr>
        <p:spPr>
          <a:xfrm>
            <a:off x="597023" y="1559757"/>
            <a:ext cx="10411288" cy="2062872"/>
          </a:xfrm>
          <a:prstGeom prst="rect">
            <a:avLst/>
          </a:prstGeom>
          <a:noFill/>
        </p:spPr>
        <p:txBody>
          <a:bodyPr wrap="square">
            <a:spAutoFit/>
          </a:bodyPr>
          <a:lstStyle/>
          <a:p>
            <a:pPr algn="just">
              <a:lnSpc>
                <a:spcPct val="150000"/>
              </a:lnSpc>
            </a:pPr>
            <a:r>
              <a:rPr lang="en-US" sz="2200" b="1" i="0" dirty="0">
                <a:solidFill>
                  <a:srgbClr val="000000"/>
                </a:solidFill>
                <a:effectLst/>
                <a:latin typeface="Times New Roman" panose="02020603050405020304" pitchFamily="18" charset="0"/>
                <a:cs typeface="Times New Roman" panose="02020603050405020304" pitchFamily="18" charset="0"/>
              </a:rPr>
              <a:t>Reinforcement Learning</a:t>
            </a:r>
            <a:r>
              <a:rPr lang="en-US" sz="2200" b="0" i="0" dirty="0">
                <a:solidFill>
                  <a:srgbClr val="000000"/>
                </a:solidFill>
                <a:effectLst/>
                <a:latin typeface="Times New Roman" panose="02020603050405020304" pitchFamily="18" charset="0"/>
                <a:cs typeface="Times New Roman" panose="02020603050405020304" pitchFamily="18" charset="0"/>
              </a:rPr>
              <a:t> is a </a:t>
            </a:r>
            <a:r>
              <a:rPr lang="en-US" sz="2200" b="1" i="0" dirty="0">
                <a:solidFill>
                  <a:srgbClr val="000000"/>
                </a:solidFill>
                <a:effectLst/>
                <a:latin typeface="Times New Roman" panose="02020603050405020304" pitchFamily="18" charset="0"/>
                <a:cs typeface="Times New Roman" panose="02020603050405020304" pitchFamily="18" charset="0"/>
              </a:rPr>
              <a:t>feedback-based</a:t>
            </a:r>
            <a:r>
              <a:rPr lang="en-US" sz="2200" b="0" i="0" dirty="0">
                <a:solidFill>
                  <a:srgbClr val="000000"/>
                </a:solidFill>
                <a:effectLst/>
                <a:latin typeface="Times New Roman" panose="02020603050405020304" pitchFamily="18" charset="0"/>
                <a:cs typeface="Times New Roman" panose="02020603050405020304" pitchFamily="18" charset="0"/>
              </a:rPr>
              <a:t> Machine learning technique in which an </a:t>
            </a:r>
            <a:r>
              <a:rPr lang="en-US" sz="2200" b="1" i="0" dirty="0">
                <a:solidFill>
                  <a:srgbClr val="000000"/>
                </a:solidFill>
                <a:effectLst/>
                <a:latin typeface="Times New Roman" panose="02020603050405020304" pitchFamily="18" charset="0"/>
                <a:cs typeface="Times New Roman" panose="02020603050405020304" pitchFamily="18" charset="0"/>
              </a:rPr>
              <a:t>agent</a:t>
            </a:r>
            <a:r>
              <a:rPr lang="en-US" sz="2200" b="0" i="0" dirty="0">
                <a:solidFill>
                  <a:srgbClr val="000000"/>
                </a:solidFill>
                <a:effectLst/>
                <a:latin typeface="Times New Roman" panose="02020603050405020304" pitchFamily="18" charset="0"/>
                <a:cs typeface="Times New Roman" panose="02020603050405020304" pitchFamily="18" charset="0"/>
              </a:rPr>
              <a:t> learns to </a:t>
            </a:r>
            <a:r>
              <a:rPr lang="en-US" sz="2200" b="1" i="0" dirty="0">
                <a:solidFill>
                  <a:srgbClr val="000000"/>
                </a:solidFill>
                <a:effectLst/>
                <a:latin typeface="Times New Roman" panose="02020603050405020304" pitchFamily="18" charset="0"/>
                <a:cs typeface="Times New Roman" panose="02020603050405020304" pitchFamily="18" charset="0"/>
              </a:rPr>
              <a:t>behave in an environment </a:t>
            </a:r>
            <a:r>
              <a:rPr lang="en-US" sz="2200" b="0" i="0" dirty="0">
                <a:solidFill>
                  <a:srgbClr val="000000"/>
                </a:solidFill>
                <a:effectLst/>
                <a:latin typeface="Times New Roman" panose="02020603050405020304" pitchFamily="18" charset="0"/>
                <a:cs typeface="Times New Roman" panose="02020603050405020304" pitchFamily="18" charset="0"/>
              </a:rPr>
              <a:t>by performing the actions and seeing the </a:t>
            </a:r>
            <a:r>
              <a:rPr lang="en-US" sz="2200" b="1" i="0" dirty="0">
                <a:solidFill>
                  <a:srgbClr val="000000"/>
                </a:solidFill>
                <a:effectLst/>
                <a:latin typeface="Times New Roman" panose="02020603050405020304" pitchFamily="18" charset="0"/>
                <a:cs typeface="Times New Roman" panose="02020603050405020304" pitchFamily="18" charset="0"/>
              </a:rPr>
              <a:t>results of actions</a:t>
            </a:r>
            <a:r>
              <a:rPr lang="en-US" sz="2200" b="0" i="0" dirty="0">
                <a:solidFill>
                  <a:srgbClr val="000000"/>
                </a:solidFill>
                <a:effectLst/>
                <a:latin typeface="Times New Roman" panose="02020603050405020304" pitchFamily="18" charset="0"/>
                <a:cs typeface="Times New Roman" panose="02020603050405020304" pitchFamily="18" charset="0"/>
              </a:rPr>
              <a:t>. For each </a:t>
            </a:r>
            <a:r>
              <a:rPr lang="en-US" sz="2200" b="0" i="0" dirty="0">
                <a:solidFill>
                  <a:srgbClr val="000000"/>
                </a:solidFill>
                <a:effectLst/>
                <a:highlight>
                  <a:srgbClr val="FFFF00"/>
                </a:highlight>
                <a:latin typeface="Times New Roman" panose="02020603050405020304" pitchFamily="18" charset="0"/>
                <a:cs typeface="Times New Roman" panose="02020603050405020304" pitchFamily="18" charset="0"/>
              </a:rPr>
              <a:t>good action</a:t>
            </a:r>
            <a:r>
              <a:rPr lang="en-US" sz="2200" b="0" i="0" dirty="0">
                <a:solidFill>
                  <a:srgbClr val="000000"/>
                </a:solidFill>
                <a:effectLst/>
                <a:latin typeface="Times New Roman" panose="02020603050405020304" pitchFamily="18" charset="0"/>
                <a:cs typeface="Times New Roman" panose="02020603050405020304" pitchFamily="18" charset="0"/>
              </a:rPr>
              <a:t>, the agent gets </a:t>
            </a:r>
            <a:r>
              <a:rPr lang="en-US" sz="2200" b="1" i="0" dirty="0">
                <a:solidFill>
                  <a:srgbClr val="000000"/>
                </a:solidFill>
                <a:effectLst/>
                <a:latin typeface="Times New Roman" panose="02020603050405020304" pitchFamily="18" charset="0"/>
                <a:cs typeface="Times New Roman" panose="02020603050405020304" pitchFamily="18" charset="0"/>
              </a:rPr>
              <a:t>positive feedback</a:t>
            </a:r>
            <a:r>
              <a:rPr lang="en-US" sz="2200" b="0" i="0" dirty="0">
                <a:solidFill>
                  <a:srgbClr val="000000"/>
                </a:solidFill>
                <a:effectLst/>
                <a:latin typeface="Times New Roman" panose="02020603050405020304" pitchFamily="18" charset="0"/>
                <a:cs typeface="Times New Roman" panose="02020603050405020304" pitchFamily="18" charset="0"/>
              </a:rPr>
              <a:t>, and for each </a:t>
            </a:r>
            <a:r>
              <a:rPr lang="en-US" sz="2200" b="0" i="0" dirty="0">
                <a:solidFill>
                  <a:srgbClr val="000000"/>
                </a:solidFill>
                <a:effectLst/>
                <a:highlight>
                  <a:srgbClr val="FFFF00"/>
                </a:highlight>
                <a:latin typeface="Times New Roman" panose="02020603050405020304" pitchFamily="18" charset="0"/>
                <a:cs typeface="Times New Roman" panose="02020603050405020304" pitchFamily="18" charset="0"/>
              </a:rPr>
              <a:t>bad action</a:t>
            </a:r>
            <a:r>
              <a:rPr lang="en-US" sz="2200" b="0" i="0" dirty="0">
                <a:solidFill>
                  <a:srgbClr val="000000"/>
                </a:solidFill>
                <a:effectLst/>
                <a:latin typeface="Times New Roman" panose="02020603050405020304" pitchFamily="18" charset="0"/>
                <a:cs typeface="Times New Roman" panose="02020603050405020304" pitchFamily="18" charset="0"/>
              </a:rPr>
              <a:t>, the agent gets </a:t>
            </a:r>
            <a:r>
              <a:rPr lang="en-US" sz="2200" b="1" i="0" dirty="0">
                <a:solidFill>
                  <a:srgbClr val="000000"/>
                </a:solidFill>
                <a:effectLst/>
                <a:latin typeface="Times New Roman" panose="02020603050405020304" pitchFamily="18" charset="0"/>
                <a:cs typeface="Times New Roman" panose="02020603050405020304" pitchFamily="18" charset="0"/>
              </a:rPr>
              <a:t>negative feedback </a:t>
            </a:r>
            <a:r>
              <a:rPr lang="en-US" sz="2200" b="0" i="0" dirty="0">
                <a:solidFill>
                  <a:srgbClr val="000000"/>
                </a:solidFill>
                <a:effectLst/>
                <a:latin typeface="Times New Roman" panose="02020603050405020304" pitchFamily="18" charset="0"/>
                <a:cs typeface="Times New Roman" panose="02020603050405020304" pitchFamily="18" charset="0"/>
              </a:rPr>
              <a:t>or penalty.</a:t>
            </a:r>
          </a:p>
        </p:txBody>
      </p:sp>
    </p:spTree>
    <p:extLst>
      <p:ext uri="{BB962C8B-B14F-4D97-AF65-F5344CB8AC3E}">
        <p14:creationId xmlns:p14="http://schemas.microsoft.com/office/powerpoint/2010/main" val="1643770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25170</TotalTime>
  <Words>4922</Words>
  <Application>Microsoft Office PowerPoint</Application>
  <PresentationFormat>Widescreen</PresentationFormat>
  <Paragraphs>501</Paragraphs>
  <Slides>108</Slides>
  <Notes>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108</vt:i4>
      </vt:variant>
    </vt:vector>
  </HeadingPairs>
  <TitlesOfParts>
    <vt:vector size="127" baseType="lpstr">
      <vt:lpstr>맑은 고딕</vt:lpstr>
      <vt:lpstr>ＭＳ Ｐゴシック</vt:lpstr>
      <vt:lpstr>Amazon Ember</vt:lpstr>
      <vt:lpstr>-apple-system</vt:lpstr>
      <vt:lpstr>Arial</vt:lpstr>
      <vt:lpstr>Calibre</vt:lpstr>
      <vt:lpstr>Calibri</vt:lpstr>
      <vt:lpstr>Calibri Light</vt:lpstr>
      <vt:lpstr>Cambria Math</vt:lpstr>
      <vt:lpstr>erdana</vt:lpstr>
      <vt:lpstr>Helvetica</vt:lpstr>
      <vt:lpstr>inter-bold</vt:lpstr>
      <vt:lpstr>Nunito Sans</vt:lpstr>
      <vt:lpstr>Roboto</vt:lpstr>
      <vt:lpstr>Times New Roman</vt:lpstr>
      <vt:lpstr>urw-din</vt:lpstr>
      <vt:lpstr>Wingdings</vt:lpstr>
      <vt:lpstr>Work Sans</vt:lpstr>
      <vt:lpstr>Office Theme</vt:lpstr>
      <vt:lpstr>PowerPoint Presentation</vt:lpstr>
      <vt:lpstr>What you will learn</vt:lpstr>
      <vt:lpstr>Why do you need this course</vt:lpstr>
      <vt:lpstr>Lectures</vt:lpstr>
      <vt:lpstr>Grading</vt:lpstr>
      <vt:lpstr>Lab Activity</vt:lpstr>
      <vt:lpstr>What is artificial intelligence (AI)?</vt:lpstr>
      <vt:lpstr>Goals of Artificial Intelligence</vt:lpstr>
      <vt:lpstr>Brief history of AI</vt:lpstr>
      <vt:lpstr>Brief history of AI</vt:lpstr>
      <vt:lpstr>Brief history of AI</vt:lpstr>
      <vt:lpstr>Why are things working today?</vt:lpstr>
      <vt:lpstr>Advantages of Artificial Intelligence</vt:lpstr>
      <vt:lpstr>Disadvantages of Artificial Intelligence</vt:lpstr>
      <vt:lpstr>Q&amp;A</vt:lpstr>
      <vt:lpstr>What is machine learning (ML)?</vt:lpstr>
      <vt:lpstr>Programming</vt:lpstr>
      <vt:lpstr>Differences between AI and ML</vt:lpstr>
      <vt:lpstr>What problems solved with machine learning</vt:lpstr>
      <vt:lpstr>When to Use Machine Learning</vt:lpstr>
      <vt:lpstr>When to Use Machine Learning</vt:lpstr>
      <vt:lpstr>The essence of machine learning</vt:lpstr>
      <vt:lpstr>ML representation </vt:lpstr>
      <vt:lpstr>Where does ML fit in?</vt:lpstr>
      <vt:lpstr>Applications of Machine learning</vt:lpstr>
      <vt:lpstr>Q&amp;A</vt:lpstr>
      <vt:lpstr>How does Machine Learning works</vt:lpstr>
      <vt:lpstr>How does Machine Learning works</vt:lpstr>
      <vt:lpstr>How does Machine Learning works</vt:lpstr>
      <vt:lpstr>Features of Machine Learning</vt:lpstr>
      <vt:lpstr>The importance of Machine Learning</vt:lpstr>
      <vt:lpstr>Q&amp;A</vt:lpstr>
      <vt:lpstr>Q&amp;A</vt:lpstr>
      <vt:lpstr>Q&amp;A</vt:lpstr>
      <vt:lpstr>Q&amp;A</vt:lpstr>
      <vt:lpstr>Q&amp;A</vt:lpstr>
      <vt:lpstr>Q&amp;A</vt:lpstr>
      <vt:lpstr>Introduction to Data in Machine Learning</vt:lpstr>
      <vt:lpstr>Introduction to Data in Machine Learning</vt:lpstr>
      <vt:lpstr>Introduction to Data in Machine Learning</vt:lpstr>
      <vt:lpstr>Examples: Labeled dataset</vt:lpstr>
      <vt:lpstr>Examples: Unlabeled dataset</vt:lpstr>
      <vt:lpstr>Dataset view </vt:lpstr>
      <vt:lpstr>Dataset view </vt:lpstr>
      <vt:lpstr>Introduction to Data in Machine Learning</vt:lpstr>
      <vt:lpstr>Split data in Machine Learning</vt:lpstr>
      <vt:lpstr>Split data in Machine Learning</vt:lpstr>
      <vt:lpstr>Different Forms of Data </vt:lpstr>
      <vt:lpstr>Q&amp;A</vt:lpstr>
      <vt:lpstr>Q&amp;A</vt:lpstr>
      <vt:lpstr>Q&amp;A</vt:lpstr>
      <vt:lpstr>ML types</vt:lpstr>
      <vt:lpstr>Supervised learning  </vt:lpstr>
      <vt:lpstr>Supervised learning </vt:lpstr>
      <vt:lpstr>Supervised learning. Types </vt:lpstr>
      <vt:lpstr>Supervised learning. Training </vt:lpstr>
      <vt:lpstr>Steps Involved in Supervised Learning</vt:lpstr>
      <vt:lpstr>Steps Involved in Supervised Learning</vt:lpstr>
      <vt:lpstr>Supervised learning. Algorithms </vt:lpstr>
      <vt:lpstr>Supervised learning. Advantages</vt:lpstr>
      <vt:lpstr>Supervised learning. Disadvantages</vt:lpstr>
      <vt:lpstr>Supervised learning. Example</vt:lpstr>
      <vt:lpstr>Supervised learning. Example</vt:lpstr>
      <vt:lpstr>Supervised learning. Example</vt:lpstr>
      <vt:lpstr>Limitations </vt:lpstr>
      <vt:lpstr>Q&amp;A</vt:lpstr>
      <vt:lpstr>Q&amp;A</vt:lpstr>
      <vt:lpstr>Q&amp;A</vt:lpstr>
      <vt:lpstr>Unsupervised learning </vt:lpstr>
      <vt:lpstr>Unsupervised learning </vt:lpstr>
      <vt:lpstr>Unsupervised learning. Types </vt:lpstr>
      <vt:lpstr>Unsupervised learning. Training </vt:lpstr>
      <vt:lpstr>Unsupervised learning. Usage </vt:lpstr>
      <vt:lpstr>Applications of Unsupervised Learning</vt:lpstr>
      <vt:lpstr>Applications of Unsupervised Learning</vt:lpstr>
      <vt:lpstr>Advantages of Unsupervised Learning</vt:lpstr>
      <vt:lpstr>Disadvantages of Unsupervised Learning</vt:lpstr>
      <vt:lpstr>Unsupervised Learning. Example</vt:lpstr>
      <vt:lpstr>Unsupervised Learning. Example</vt:lpstr>
      <vt:lpstr>PowerPoint Presentation</vt:lpstr>
      <vt:lpstr>PowerPoint Presentation</vt:lpstr>
      <vt:lpstr>PowerPoint Presentation</vt:lpstr>
      <vt:lpstr>PowerPoint Presentation</vt:lpstr>
      <vt:lpstr>PowerPoint Presentation</vt:lpstr>
      <vt:lpstr>Limitations </vt:lpstr>
      <vt:lpstr>Q&amp;A</vt:lpstr>
      <vt:lpstr>Q&amp;A</vt:lpstr>
      <vt:lpstr>Q&amp;A</vt:lpstr>
      <vt:lpstr>Differences between supervised and unsupervised </vt:lpstr>
      <vt:lpstr>Differences between supervised and unsupervised </vt:lpstr>
      <vt:lpstr>Semi-supervised learning </vt:lpstr>
      <vt:lpstr>Semi-supervised learning  </vt:lpstr>
      <vt:lpstr>Semi-supervised learning </vt:lpstr>
      <vt:lpstr>Semi-supervised learning  self- training method. Step 1</vt:lpstr>
      <vt:lpstr>Semi-supervised learning  self- training method. Step 2</vt:lpstr>
      <vt:lpstr>Semi-supervised learning  self- training method. Step 3</vt:lpstr>
      <vt:lpstr>Semi-supervised learning. Example </vt:lpstr>
      <vt:lpstr>Q&amp;A</vt:lpstr>
      <vt:lpstr>Reinforcement learning</vt:lpstr>
      <vt:lpstr>Reinforcement learning</vt:lpstr>
      <vt:lpstr>Reinforcement learning</vt:lpstr>
      <vt:lpstr>Reinforcement learning. Working steps</vt:lpstr>
      <vt:lpstr>Reinforcement learning. Example</vt:lpstr>
      <vt:lpstr>Reinforcement learning. Example</vt:lpstr>
      <vt:lpstr>Q&amp;A</vt:lpstr>
      <vt:lpstr>Q&amp;A</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Basic Concepts and Learning.</dc:title>
  <dc:creator>Umirzakova Sabina</dc:creator>
  <cp:lastModifiedBy>Sabina</cp:lastModifiedBy>
  <cp:revision>450</cp:revision>
  <dcterms:created xsi:type="dcterms:W3CDTF">2022-07-30T07:34:52Z</dcterms:created>
  <dcterms:modified xsi:type="dcterms:W3CDTF">2025-09-07T06:24:56Z</dcterms:modified>
</cp:coreProperties>
</file>